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3"/>
  </p:notesMasterIdLst>
  <p:handoutMasterIdLst>
    <p:handoutMasterId r:id="rId184"/>
  </p:handoutMasterIdLst>
  <p:sldIdLst>
    <p:sldId id="256" r:id="rId2"/>
    <p:sldId id="405" r:id="rId3"/>
    <p:sldId id="285" r:id="rId4"/>
    <p:sldId id="284" r:id="rId5"/>
    <p:sldId id="283" r:id="rId6"/>
    <p:sldId id="286" r:id="rId7"/>
    <p:sldId id="375" r:id="rId8"/>
    <p:sldId id="376" r:id="rId9"/>
    <p:sldId id="377" r:id="rId10"/>
    <p:sldId id="378" r:id="rId11"/>
    <p:sldId id="379" r:id="rId12"/>
    <p:sldId id="380" r:id="rId13"/>
    <p:sldId id="381" r:id="rId14"/>
    <p:sldId id="382" r:id="rId15"/>
    <p:sldId id="383" r:id="rId16"/>
    <p:sldId id="384" r:id="rId17"/>
    <p:sldId id="385" r:id="rId18"/>
    <p:sldId id="386" r:id="rId19"/>
    <p:sldId id="387" r:id="rId20"/>
    <p:sldId id="388" r:id="rId21"/>
    <p:sldId id="389" r:id="rId22"/>
    <p:sldId id="277" r:id="rId23"/>
    <p:sldId id="390" r:id="rId24"/>
    <p:sldId id="391" r:id="rId25"/>
    <p:sldId id="394" r:id="rId26"/>
    <p:sldId id="395" r:id="rId27"/>
    <p:sldId id="290" r:id="rId28"/>
    <p:sldId id="392" r:id="rId29"/>
    <p:sldId id="393" r:id="rId30"/>
    <p:sldId id="291" r:id="rId31"/>
    <p:sldId id="396" r:id="rId32"/>
    <p:sldId id="397" r:id="rId33"/>
    <p:sldId id="365" r:id="rId34"/>
    <p:sldId id="401" r:id="rId35"/>
    <p:sldId id="403" r:id="rId36"/>
    <p:sldId id="460" r:id="rId37"/>
    <p:sldId id="402" r:id="rId38"/>
    <p:sldId id="461" r:id="rId39"/>
    <p:sldId id="399" r:id="rId40"/>
    <p:sldId id="287" r:id="rId41"/>
    <p:sldId id="296" r:id="rId42"/>
    <p:sldId id="298" r:id="rId43"/>
    <p:sldId id="404" r:id="rId44"/>
    <p:sldId id="400" r:id="rId45"/>
    <p:sldId id="406" r:id="rId46"/>
    <p:sldId id="292" r:id="rId47"/>
    <p:sldId id="294" r:id="rId48"/>
    <p:sldId id="410" r:id="rId49"/>
    <p:sldId id="261" r:id="rId50"/>
    <p:sldId id="431" r:id="rId51"/>
    <p:sldId id="297" r:id="rId52"/>
    <p:sldId id="409" r:id="rId53"/>
    <p:sldId id="407" r:id="rId54"/>
    <p:sldId id="408" r:id="rId55"/>
    <p:sldId id="344" r:id="rId56"/>
    <p:sldId id="305" r:id="rId57"/>
    <p:sldId id="306" r:id="rId58"/>
    <p:sldId id="423" r:id="rId59"/>
    <p:sldId id="424" r:id="rId60"/>
    <p:sldId id="425" r:id="rId61"/>
    <p:sldId id="426" r:id="rId62"/>
    <p:sldId id="433" r:id="rId63"/>
    <p:sldId id="304" r:id="rId64"/>
    <p:sldId id="411" r:id="rId65"/>
    <p:sldId id="303" r:id="rId66"/>
    <p:sldId id="300" r:id="rId67"/>
    <p:sldId id="413" r:id="rId68"/>
    <p:sldId id="412" r:id="rId69"/>
    <p:sldId id="420" r:id="rId70"/>
    <p:sldId id="301" r:id="rId71"/>
    <p:sldId id="302" r:id="rId72"/>
    <p:sldId id="338" r:id="rId73"/>
    <p:sldId id="414" r:id="rId74"/>
    <p:sldId id="339" r:id="rId75"/>
    <p:sldId id="415" r:id="rId76"/>
    <p:sldId id="340" r:id="rId77"/>
    <p:sldId id="416" r:id="rId78"/>
    <p:sldId id="341" r:id="rId79"/>
    <p:sldId id="417" r:id="rId80"/>
    <p:sldId id="342" r:id="rId81"/>
    <p:sldId id="343" r:id="rId82"/>
    <p:sldId id="418" r:id="rId83"/>
    <p:sldId id="419" r:id="rId84"/>
    <p:sldId id="421" r:id="rId85"/>
    <p:sldId id="307" r:id="rId86"/>
    <p:sldId id="308" r:id="rId87"/>
    <p:sldId id="347" r:id="rId88"/>
    <p:sldId id="348" r:id="rId89"/>
    <p:sldId id="349" r:id="rId90"/>
    <p:sldId id="309" r:id="rId91"/>
    <p:sldId id="310" r:id="rId92"/>
    <p:sldId id="350" r:id="rId93"/>
    <p:sldId id="353" r:id="rId94"/>
    <p:sldId id="352" r:id="rId95"/>
    <p:sldId id="429" r:id="rId96"/>
    <p:sldId id="354" r:id="rId97"/>
    <p:sldId id="355" r:id="rId98"/>
    <p:sldId id="356" r:id="rId99"/>
    <p:sldId id="434" r:id="rId100"/>
    <p:sldId id="430" r:id="rId101"/>
    <p:sldId id="311" r:id="rId102"/>
    <p:sldId id="312" r:id="rId103"/>
    <p:sldId id="313" r:id="rId104"/>
    <p:sldId id="314" r:id="rId105"/>
    <p:sldId id="317" r:id="rId106"/>
    <p:sldId id="315" r:id="rId107"/>
    <p:sldId id="316" r:id="rId108"/>
    <p:sldId id="427" r:id="rId109"/>
    <p:sldId id="332" r:id="rId110"/>
    <p:sldId id="432" r:id="rId111"/>
    <p:sldId id="334" r:id="rId112"/>
    <p:sldId id="335" r:id="rId113"/>
    <p:sldId id="374" r:id="rId114"/>
    <p:sldId id="333" r:id="rId115"/>
    <p:sldId id="459" r:id="rId116"/>
    <p:sldId id="428" r:id="rId117"/>
    <p:sldId id="360" r:id="rId118"/>
    <p:sldId id="320" r:id="rId119"/>
    <p:sldId id="361" r:id="rId120"/>
    <p:sldId id="357" r:id="rId121"/>
    <p:sldId id="319" r:id="rId122"/>
    <p:sldId id="321" r:id="rId123"/>
    <p:sldId id="358" r:id="rId124"/>
    <p:sldId id="359" r:id="rId125"/>
    <p:sldId id="322" r:id="rId126"/>
    <p:sldId id="323" r:id="rId127"/>
    <p:sldId id="362" r:id="rId128"/>
    <p:sldId id="324" r:id="rId129"/>
    <p:sldId id="325" r:id="rId130"/>
    <p:sldId id="326" r:id="rId131"/>
    <p:sldId id="327" r:id="rId132"/>
    <p:sldId id="328" r:id="rId133"/>
    <p:sldId id="329" r:id="rId134"/>
    <p:sldId id="331" r:id="rId135"/>
    <p:sldId id="330" r:id="rId136"/>
    <p:sldId id="363" r:id="rId137"/>
    <p:sldId id="337" r:id="rId138"/>
    <p:sldId id="462" r:id="rId139"/>
    <p:sldId id="318" r:id="rId140"/>
    <p:sldId id="336" r:id="rId141"/>
    <p:sldId id="369" r:id="rId142"/>
    <p:sldId id="264" r:id="rId143"/>
    <p:sldId id="435" r:id="rId144"/>
    <p:sldId id="265" r:id="rId145"/>
    <p:sldId id="266" r:id="rId146"/>
    <p:sldId id="436" r:id="rId147"/>
    <p:sldId id="267" r:id="rId148"/>
    <p:sldId id="268" r:id="rId149"/>
    <p:sldId id="437" r:id="rId150"/>
    <p:sldId id="447" r:id="rId151"/>
    <p:sldId id="448" r:id="rId152"/>
    <p:sldId id="440" r:id="rId153"/>
    <p:sldId id="449" r:id="rId154"/>
    <p:sldId id="450" r:id="rId155"/>
    <p:sldId id="269" r:id="rId156"/>
    <p:sldId id="270" r:id="rId157"/>
    <p:sldId id="438" r:id="rId158"/>
    <p:sldId id="451" r:id="rId159"/>
    <p:sldId id="371" r:id="rId160"/>
    <p:sldId id="443" r:id="rId161"/>
    <p:sldId id="442" r:id="rId162"/>
    <p:sldId id="457" r:id="rId163"/>
    <p:sldId id="445" r:id="rId164"/>
    <p:sldId id="446" r:id="rId165"/>
    <p:sldId id="444" r:id="rId166"/>
    <p:sldId id="458" r:id="rId167"/>
    <p:sldId id="441" r:id="rId168"/>
    <p:sldId id="452" r:id="rId169"/>
    <p:sldId id="455" r:id="rId170"/>
    <p:sldId id="454" r:id="rId171"/>
    <p:sldId id="372" r:id="rId172"/>
    <p:sldId id="456" r:id="rId173"/>
    <p:sldId id="271" r:id="rId174"/>
    <p:sldId id="272" r:id="rId175"/>
    <p:sldId id="273" r:id="rId176"/>
    <p:sldId id="274" r:id="rId177"/>
    <p:sldId id="275" r:id="rId178"/>
    <p:sldId id="276" r:id="rId179"/>
    <p:sldId id="373" r:id="rId180"/>
    <p:sldId id="280" r:id="rId181"/>
    <p:sldId id="368" r:id="rId18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521415D9-36F7-43E2-AB2F-B90AF26B5E84}">
      <p14:sectionLst xmlns:p14="http://schemas.microsoft.com/office/powerpoint/2010/main">
        <p14:section name="Getting Started" id="{29141939-AE73-D843-8926-A4E82A19BB09}">
          <p14:sldIdLst>
            <p14:sldId id="256"/>
            <p14:sldId id="405"/>
            <p14:sldId id="285"/>
            <p14:sldId id="284"/>
          </p14:sldIdLst>
        </p14:section>
        <p14:section name="Agenda" id="{CD7B6559-9EE2-7345-A932-981CBBCED5D9}">
          <p14:sldIdLst>
            <p14:sldId id="283"/>
          </p14:sldIdLst>
        </p14:section>
        <p14:section name="Overview" id="{D3F2E7BB-386A-2347-8580-540697EE1E81}">
          <p14:sldIdLst>
            <p14:sldId id="286"/>
            <p14:sldId id="375"/>
            <p14:sldId id="376"/>
            <p14:sldId id="377"/>
            <p14:sldId id="378"/>
            <p14:sldId id="379"/>
            <p14:sldId id="380"/>
            <p14:sldId id="381"/>
            <p14:sldId id="382"/>
            <p14:sldId id="383"/>
            <p14:sldId id="384"/>
            <p14:sldId id="385"/>
            <p14:sldId id="386"/>
            <p14:sldId id="387"/>
            <p14:sldId id="388"/>
            <p14:sldId id="389"/>
            <p14:sldId id="277"/>
            <p14:sldId id="390"/>
          </p14:sldIdLst>
        </p14:section>
        <p14:section name="Azure Resource Manager" id="{822ABACE-8E70-5144-9801-84469A094F99}">
          <p14:sldIdLst>
            <p14:sldId id="391"/>
            <p14:sldId id="394"/>
            <p14:sldId id="395"/>
            <p14:sldId id="290"/>
            <p14:sldId id="392"/>
            <p14:sldId id="393"/>
            <p14:sldId id="291"/>
            <p14:sldId id="396"/>
            <p14:sldId id="397"/>
            <p14:sldId id="365"/>
            <p14:sldId id="401"/>
            <p14:sldId id="403"/>
            <p14:sldId id="460"/>
            <p14:sldId id="402"/>
            <p14:sldId id="461"/>
            <p14:sldId id="399"/>
          </p14:sldIdLst>
        </p14:section>
        <p14:section name="Terraform OSS" id="{EDB3FAED-3D26-CB45-B35E-C02FAF6D0F00}">
          <p14:sldIdLst>
            <p14:sldId id="287"/>
            <p14:sldId id="296"/>
            <p14:sldId id="298"/>
            <p14:sldId id="404"/>
            <p14:sldId id="400"/>
            <p14:sldId id="406"/>
            <p14:sldId id="292"/>
            <p14:sldId id="294"/>
          </p14:sldIdLst>
        </p14:section>
        <p14:section name="Terraform in Action" id="{E2B5D1EE-20FC-2645-B442-2401077FB9EE}">
          <p14:sldIdLst>
            <p14:sldId id="410"/>
            <p14:sldId id="261"/>
            <p14:sldId id="431"/>
            <p14:sldId id="297"/>
            <p14:sldId id="409"/>
            <p14:sldId id="407"/>
            <p14:sldId id="408"/>
          </p14:sldIdLst>
        </p14:section>
        <p14:section name="Terraform Configuration" id="{C591022B-5883-CF4A-8824-7EFD8C17DEF6}">
          <p14:sldIdLst>
            <p14:sldId id="344"/>
            <p14:sldId id="305"/>
            <p14:sldId id="306"/>
            <p14:sldId id="423"/>
            <p14:sldId id="424"/>
            <p14:sldId id="425"/>
            <p14:sldId id="426"/>
            <p14:sldId id="433"/>
          </p14:sldIdLst>
        </p14:section>
        <p14:section name="Challenge" id="{A16E01C5-BB50-E949-B58B-812BE02E58DE}">
          <p14:sldIdLst>
            <p14:sldId id="304"/>
          </p14:sldIdLst>
        </p14:section>
        <p14:section name="Terraform State" id="{1E687E20-99F1-3D48-A570-4D7B9EA58C08}">
          <p14:sldIdLst>
            <p14:sldId id="411"/>
            <p14:sldId id="303"/>
            <p14:sldId id="300"/>
            <p14:sldId id="413"/>
            <p14:sldId id="412"/>
            <p14:sldId id="420"/>
            <p14:sldId id="301"/>
            <p14:sldId id="302"/>
            <p14:sldId id="338"/>
            <p14:sldId id="414"/>
            <p14:sldId id="339"/>
            <p14:sldId id="415"/>
            <p14:sldId id="340"/>
            <p14:sldId id="416"/>
            <p14:sldId id="341"/>
            <p14:sldId id="417"/>
            <p14:sldId id="342"/>
            <p14:sldId id="343"/>
            <p14:sldId id="418"/>
            <p14:sldId id="419"/>
          </p14:sldIdLst>
        </p14:section>
        <p14:section name="Variables" id="{6E6A45DF-7D5D-D145-A1A4-9BE9DD988324}">
          <p14:sldIdLst>
            <p14:sldId id="421"/>
            <p14:sldId id="307"/>
            <p14:sldId id="308"/>
            <p14:sldId id="347"/>
            <p14:sldId id="348"/>
            <p14:sldId id="349"/>
            <p14:sldId id="309"/>
            <p14:sldId id="310"/>
            <p14:sldId id="350"/>
            <p14:sldId id="353"/>
            <p14:sldId id="352"/>
          </p14:sldIdLst>
        </p14:section>
        <p14:section name="Outputs" id="{D1AD9962-4090-D24B-B6E3-2456FD341C20}">
          <p14:sldIdLst>
            <p14:sldId id="429"/>
            <p14:sldId id="354"/>
            <p14:sldId id="355"/>
            <p14:sldId id="356"/>
          </p14:sldIdLst>
        </p14:section>
        <p14:section name="Challenge" id="{136A75F4-F1C5-C742-8E41-3D0B1984998D}">
          <p14:sldIdLst>
            <p14:sldId id="434"/>
          </p14:sldIdLst>
        </p14:section>
        <p14:section name="Interpolations" id="{CA85F02D-4135-904A-B6C3-9148EAD532A6}">
          <p14:sldIdLst>
            <p14:sldId id="430"/>
            <p14:sldId id="311"/>
            <p14:sldId id="312"/>
            <p14:sldId id="313"/>
            <p14:sldId id="314"/>
            <p14:sldId id="317"/>
            <p14:sldId id="315"/>
            <p14:sldId id="316"/>
          </p14:sldIdLst>
        </p14:section>
        <p14:section name="Modules" id="{598179E6-70F6-FC41-9A38-6507D62AA838}">
          <p14:sldIdLst>
            <p14:sldId id="427"/>
            <p14:sldId id="332"/>
            <p14:sldId id="432"/>
            <p14:sldId id="334"/>
            <p14:sldId id="335"/>
            <p14:sldId id="374"/>
            <p14:sldId id="333"/>
            <p14:sldId id="459"/>
          </p14:sldIdLst>
        </p14:section>
        <p14:section name="Backend" id="{E1BC6EF6-701E-7F47-8746-9C260175B79B}">
          <p14:sldIdLst>
            <p14:sldId id="428"/>
            <p14:sldId id="360"/>
            <p14:sldId id="320"/>
            <p14:sldId id="361"/>
          </p14:sldIdLst>
        </p14:section>
        <p14:section name="Terraform Internals" id="{2221A1C2-EFA1-EA4F-9B90-4EFCA70D1666}">
          <p14:sldIdLst>
            <p14:sldId id="357"/>
            <p14:sldId id="319"/>
            <p14:sldId id="321"/>
            <p14:sldId id="358"/>
            <p14:sldId id="359"/>
            <p14:sldId id="322"/>
            <p14:sldId id="323"/>
            <p14:sldId id="362"/>
            <p14:sldId id="324"/>
            <p14:sldId id="325"/>
            <p14:sldId id="326"/>
            <p14:sldId id="327"/>
            <p14:sldId id="328"/>
            <p14:sldId id="329"/>
            <p14:sldId id="331"/>
            <p14:sldId id="330"/>
            <p14:sldId id="363"/>
            <p14:sldId id="337"/>
          </p14:sldIdLst>
        </p14:section>
        <p14:section name="Challenge" id="{FD134FFB-A522-C140-B777-9464EA1570EC}">
          <p14:sldIdLst>
            <p14:sldId id="462"/>
            <p14:sldId id="318"/>
            <p14:sldId id="336"/>
          </p14:sldIdLst>
        </p14:section>
        <p14:section name="Terraform Enterprise" id="{30108111-7B21-EC47-B768-A46016577189}">
          <p14:sldIdLst>
            <p14:sldId id="369"/>
            <p14:sldId id="264"/>
            <p14:sldId id="435"/>
            <p14:sldId id="265"/>
            <p14:sldId id="266"/>
          </p14:sldIdLst>
        </p14:section>
        <p14:section name="Workspaces" id="{65C6B0A1-3C11-1D46-981A-09BB2DEBF7C6}">
          <p14:sldIdLst>
            <p14:sldId id="436"/>
            <p14:sldId id="267"/>
            <p14:sldId id="268"/>
            <p14:sldId id="437"/>
            <p14:sldId id="447"/>
            <p14:sldId id="448"/>
            <p14:sldId id="440"/>
            <p14:sldId id="449"/>
          </p14:sldIdLst>
        </p14:section>
        <p14:section name="State Management" id="{91F8965A-7E63-8042-B31D-5EB1BF0FAFC8}">
          <p14:sldIdLst>
            <p14:sldId id="450"/>
            <p14:sldId id="269"/>
            <p14:sldId id="270"/>
            <p14:sldId id="438"/>
            <p14:sldId id="451"/>
          </p14:sldIdLst>
        </p14:section>
        <p14:section name="Challenge" id="{2882257B-3D26-E740-850F-F918B5CEC735}">
          <p14:sldIdLst>
            <p14:sldId id="371"/>
          </p14:sldIdLst>
        </p14:section>
        <p14:section name="Collaboration" id="{1E38B728-BAA8-4147-874B-947D3781AE0D}">
          <p14:sldIdLst>
            <p14:sldId id="443"/>
            <p14:sldId id="442"/>
            <p14:sldId id="457"/>
            <p14:sldId id="445"/>
            <p14:sldId id="446"/>
            <p14:sldId id="444"/>
          </p14:sldIdLst>
        </p14:section>
        <p14:section name="Private Module Registry" id="{273033A2-543C-8646-A7A2-48BAB3C9867B}">
          <p14:sldIdLst>
            <p14:sldId id="458"/>
            <p14:sldId id="441"/>
            <p14:sldId id="452"/>
            <p14:sldId id="455"/>
            <p14:sldId id="454"/>
          </p14:sldIdLst>
        </p14:section>
        <p14:section name="Challenge" id="{995BE457-B153-1443-8FF3-137CE8AAA6DC}">
          <p14:sldIdLst>
            <p14:sldId id="372"/>
          </p14:sldIdLst>
        </p14:section>
        <p14:section name="Governance" id="{7565BFBA-A05E-B746-BC3D-8B6EF0A417C0}">
          <p14:sldIdLst>
            <p14:sldId id="456"/>
            <p14:sldId id="271"/>
            <p14:sldId id="272"/>
            <p14:sldId id="273"/>
            <p14:sldId id="274"/>
            <p14:sldId id="275"/>
            <p14:sldId id="276"/>
          </p14:sldIdLst>
        </p14:section>
        <p14:section name="Challenge" id="{F3622636-F9DD-BB47-B8FA-BD2FE16813F4}">
          <p14:sldIdLst>
            <p14:sldId id="373"/>
          </p14:sldIdLst>
        </p14:section>
        <p14:section name="Close Out" id="{9E599331-7BB0-FC41-92AD-BDF04BA3CB53}">
          <p14:sldIdLst>
            <p14:sldId id="280"/>
            <p14:sldId id="3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7AEC"/>
    <a:srgbClr val="5C4EE5"/>
    <a:srgbClr val="000000"/>
    <a:srgbClr val="624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p:restoredTop sz="64248"/>
  </p:normalViewPr>
  <p:slideViewPr>
    <p:cSldViewPr snapToGrid="0" snapToObjects="1">
      <p:cViewPr varScale="1">
        <p:scale>
          <a:sx n="40" d="100"/>
          <a:sy n="40" d="100"/>
        </p:scale>
        <p:origin x="2432" y="248"/>
      </p:cViewPr>
      <p:guideLst/>
    </p:cSldViewPr>
  </p:slideViewPr>
  <p:outlineViewPr>
    <p:cViewPr>
      <p:scale>
        <a:sx n="33" d="100"/>
        <a:sy n="33" d="100"/>
      </p:scale>
      <p:origin x="0" y="-21152"/>
    </p:cViewPr>
  </p:outlineViewPr>
  <p:notesTextViewPr>
    <p:cViewPr>
      <p:scale>
        <a:sx n="1" d="1"/>
        <a:sy n="1" d="1"/>
      </p:scale>
      <p:origin x="0" y="0"/>
    </p:cViewPr>
  </p:notesTextViewPr>
  <p:notesViewPr>
    <p:cSldViewPr snapToGrid="0" snapToObjects="1">
      <p:cViewPr varScale="1">
        <p:scale>
          <a:sx n="172" d="100"/>
          <a:sy n="172" d="100"/>
        </p:scale>
        <p:origin x="8864" y="20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382062-E87B-B549-AC0E-E6ED3EBED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93F936-B1F1-E44B-BC90-1176A070B6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839421-5857-0E4E-BDE5-BD51E0F524D0}" type="datetimeFigureOut">
              <a:rPr lang="en-US" smtClean="0"/>
              <a:t>5/14/18</a:t>
            </a:fld>
            <a:endParaRPr lang="en-US"/>
          </a:p>
        </p:txBody>
      </p:sp>
      <p:sp>
        <p:nvSpPr>
          <p:cNvPr id="4" name="Footer Placeholder 3">
            <a:extLst>
              <a:ext uri="{FF2B5EF4-FFF2-40B4-BE49-F238E27FC236}">
                <a16:creationId xmlns:a16="http://schemas.microsoft.com/office/drawing/2014/main" id="{1E2B8CD6-5750-2F40-8A38-84A50E916B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710E68-D63A-0148-92E8-E90BFD31A2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724E85-9C24-4542-B549-26AB8D5DEFE2}" type="slidenum">
              <a:rPr lang="en-US" smtClean="0"/>
              <a:t>‹#›</a:t>
            </a:fld>
            <a:endParaRPr lang="en-US"/>
          </a:p>
        </p:txBody>
      </p:sp>
    </p:spTree>
    <p:extLst>
      <p:ext uri="{BB962C8B-B14F-4D97-AF65-F5344CB8AC3E}">
        <p14:creationId xmlns:p14="http://schemas.microsoft.com/office/powerpoint/2010/main" val="92859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terraform.io"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pPr marL="228600" indent="-228600">
              <a:buSzPct val="100000"/>
              <a:buChar char="•"/>
              <a:defRPr sz="1400"/>
            </a:pPr>
            <a:r>
              <a:rPr dirty="0"/>
              <a:t>Hi, my name is ________. I am the __________ for </a:t>
            </a:r>
            <a:r>
              <a:rPr dirty="0" err="1"/>
              <a:t>HashiCorp</a:t>
            </a:r>
            <a:r>
              <a:rPr dirty="0"/>
              <a:t> and here to talk about Terraform, one of the product in the </a:t>
            </a:r>
            <a:r>
              <a:rPr dirty="0" err="1"/>
              <a:t>HashiCorp</a:t>
            </a:r>
            <a:r>
              <a:rPr dirty="0"/>
              <a:t> Suite. </a:t>
            </a:r>
          </a:p>
          <a:p>
            <a:pPr marL="228600" indent="-228600">
              <a:buSzPct val="100000"/>
              <a:buChar char="•"/>
              <a:defRPr sz="1400"/>
            </a:pPr>
            <a:r>
              <a:rPr dirty="0"/>
              <a:t>The mission of the </a:t>
            </a:r>
            <a:r>
              <a:rPr dirty="0" err="1"/>
              <a:t>HashiCorp</a:t>
            </a:r>
            <a:r>
              <a:rPr dirty="0"/>
              <a:t> suite is to provide products singularly focused on a goal: a product to provision, one to secure, one to run, and one to connect any infrastructure for any application. </a:t>
            </a:r>
          </a:p>
          <a:p>
            <a:pPr marL="228600" indent="-228600">
              <a:buSzPct val="100000"/>
              <a:buChar char="•"/>
              <a:defRPr sz="1400"/>
            </a:pPr>
            <a:r>
              <a:rPr dirty="0"/>
              <a:t>Today we will talk about the provisioning piece with Terraform.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noRot="1" noChangeAspect="1"/>
          </p:cNvSpPr>
          <p:nvPr>
            <p:ph type="sldImg"/>
          </p:nvPr>
        </p:nvSpPr>
        <p:spPr>
          <a:xfrm>
            <a:off x="381000" y="685800"/>
            <a:ext cx="6096000" cy="3429000"/>
          </a:xfrm>
          <a:prstGeom prst="rect">
            <a:avLst/>
          </a:prstGeom>
        </p:spPr>
        <p:txBody>
          <a:bodyPr/>
          <a:lstStyle/>
          <a:p>
            <a:endParaRPr/>
          </a:p>
        </p:txBody>
      </p:sp>
      <p:sp>
        <p:nvSpPr>
          <p:cNvPr id="894" name="Shape 894"/>
          <p:cNvSpPr>
            <a:spLocks noGrp="1"/>
          </p:cNvSpPr>
          <p:nvPr>
            <p:ph type="body" sz="quarter" idx="1"/>
          </p:nvPr>
        </p:nvSpPr>
        <p:spPr>
          <a:prstGeom prst="rect">
            <a:avLst/>
          </a:prstGeom>
        </p:spPr>
        <p:txBody>
          <a:bodyPr/>
          <a:lstStyle/>
          <a:p>
            <a:pPr defTabSz="685800">
              <a:defRPr sz="1400"/>
            </a:pPr>
            <a:r>
              <a:t>people tend to think of the problem in this way.</a:t>
            </a:r>
          </a:p>
          <a:p>
            <a:pPr defTabSz="685800">
              <a:defRPr sz="1400"/>
            </a:pPr>
            <a:endParaRPr/>
          </a:p>
          <a:p>
            <a:pPr defTabSz="685800">
              <a:defRPr sz="1400"/>
            </a:pPr>
            <a:r>
              <a:t>address one at a time.</a:t>
            </a:r>
          </a:p>
        </p:txBody>
      </p:sp>
    </p:spTree>
    <p:extLst>
      <p:ext uri="{BB962C8B-B14F-4D97-AF65-F5344CB8AC3E}">
        <p14:creationId xmlns:p14="http://schemas.microsoft.com/office/powerpoint/2010/main" val="42173865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Shape 1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10" name="Shape 1110"/>
          <p:cNvSpPr>
            <a:spLocks noGrp="1"/>
          </p:cNvSpPr>
          <p:nvPr>
            <p:ph type="body" sz="quarter" idx="1"/>
          </p:nvPr>
        </p:nvSpPr>
        <p:spPr>
          <a:prstGeom prst="rect">
            <a:avLst/>
          </a:prstGeom>
        </p:spPr>
        <p:txBody>
          <a:bodyPr/>
          <a:lstStyle/>
          <a:p>
            <a:pPr marL="381000" indent="-140368">
              <a:buClr>
                <a:srgbClr val="000000"/>
              </a:buClr>
              <a:buSzPct val="100000"/>
              <a:buChar char="•"/>
              <a:defRPr sz="1400"/>
            </a:pPr>
            <a:r>
              <a:t>For collaboration, lets take a quick look back at the OSS workflow. </a:t>
            </a:r>
          </a:p>
          <a:p>
            <a:pPr marL="381000" indent="-140368">
              <a:buClr>
                <a:srgbClr val="000000"/>
              </a:buClr>
              <a:buSzPct val="100000"/>
              <a:buChar char="•"/>
              <a:defRPr sz="1400"/>
            </a:pPr>
            <a:r>
              <a:t>In this scenario there is 1 or 2 individuals using Terraform configurations to create and update the infrastructure. </a:t>
            </a:r>
          </a:p>
          <a:p>
            <a:pPr marL="381000" indent="-140368">
              <a:buClr>
                <a:srgbClr val="000000"/>
              </a:buClr>
              <a:buSzPct val="100000"/>
              <a:buChar char="•"/>
              <a:defRPr sz="1400"/>
            </a:pPr>
            <a:r>
              <a:t>And this is relatively simple to coordinate these changes. </a:t>
            </a:r>
          </a:p>
          <a:p>
            <a:pPr marL="381000" indent="-140368">
              <a:buClr>
                <a:srgbClr val="000000"/>
              </a:buClr>
              <a:buSzPct val="100000"/>
              <a:buChar char="•"/>
              <a:defRPr sz="1400"/>
            </a:pPr>
            <a:r>
              <a:t>However as more operators become proficient using Terraform and are brought on to help provision large scale infrastructures tis models expands.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p>
            <a:pPr marL="140368" indent="-140368">
              <a:buSzPct val="100000"/>
              <a:buChar char="•"/>
              <a:defRPr sz="1400"/>
            </a:pPr>
            <a:r>
              <a:t>Now there are multiple operators creating Terraform configurations, and in the case of more complex infrastructure one operator might be responsible for the networking infrastructure, and one operator responsible for the core infrastructure, and one operator responsible for web properties, etc. </a:t>
            </a:r>
          </a:p>
          <a:p>
            <a:pPr marL="140368" indent="-140368">
              <a:buSzPct val="100000"/>
              <a:buChar char="•"/>
              <a:defRPr sz="1400"/>
            </a:pPr>
            <a:r>
              <a:t>Additionally, to this more operators are starting to consume the infrastructure provisioned by Terraform for their various different applications.  The coordination of all of these runs is not trivial, each users is running their private installation of Terraform and updating the same infrastructure.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Shape 1260"/>
          <p:cNvSpPr>
            <a:spLocks noGrp="1" noRot="1" noChangeAspect="1"/>
          </p:cNvSpPr>
          <p:nvPr>
            <p:ph type="sldImg"/>
          </p:nvPr>
        </p:nvSpPr>
        <p:spPr>
          <a:xfrm>
            <a:off x="381000" y="685800"/>
            <a:ext cx="6096000" cy="3429000"/>
          </a:xfrm>
          <a:prstGeom prst="rect">
            <a:avLst/>
          </a:prstGeom>
        </p:spPr>
        <p:txBody>
          <a:bodyPr/>
          <a:lstStyle/>
          <a:p>
            <a:endParaRPr/>
          </a:p>
        </p:txBody>
      </p:sp>
      <p:sp>
        <p:nvSpPr>
          <p:cNvPr id="1261" name="Shape 1261"/>
          <p:cNvSpPr>
            <a:spLocks noGrp="1"/>
          </p:cNvSpPr>
          <p:nvPr>
            <p:ph type="body" sz="quarter" idx="1"/>
          </p:nvPr>
        </p:nvSpPr>
        <p:spPr>
          <a:prstGeom prst="rect">
            <a:avLst/>
          </a:prstGeom>
        </p:spPr>
        <p:txBody>
          <a:bodyPr/>
          <a:lstStyle/>
          <a:p>
            <a:pPr marL="228600" indent="-228600">
              <a:buSzPct val="100000"/>
              <a:buChar char="•"/>
              <a:defRPr sz="1400"/>
            </a:pPr>
            <a:r>
              <a:t>To address this Terraform Enterprise provides Terraform Workspace management and UI with remote state storage, plans, and applies to remove the challenge of coordination. </a:t>
            </a:r>
          </a:p>
          <a:p>
            <a:pPr marL="228600" indent="-228600">
              <a:buSzPct val="100000"/>
              <a:buChar char="•"/>
              <a:defRPr sz="1400"/>
            </a:pPr>
            <a:r>
              <a:t>Terraform Enterprise Workspaces has an API by design approach making it easy for you to integrate into your environment and existing tooling. </a:t>
            </a:r>
          </a:p>
          <a:p>
            <a:pPr marL="228600" indent="-228600">
              <a:buSzPct val="100000"/>
              <a:buChar char="•"/>
              <a:defRPr sz="1400"/>
            </a:pPr>
            <a:r>
              <a:t>Workspaces are connected to Version control system repositories </a:t>
            </a:r>
          </a:p>
          <a:p>
            <a:pPr marL="228600" indent="-228600">
              <a:buSzPct val="100000"/>
              <a:buChar char="•"/>
              <a:defRPr sz="1400"/>
            </a:pPr>
            <a:r>
              <a:t>Workspaces can be created in a granular way to align with how the infrastructure is organized. For example, workspaces can be organized by the stage of application delivery (development/test/production) and/or the type of infrastructure (networking/compute/monitoring/web).</a:t>
            </a:r>
          </a:p>
          <a:p>
            <a:pPr marL="228600" indent="-228600">
              <a:buSzPct val="100000"/>
              <a:buChar char="•"/>
              <a:defRPr sz="1400"/>
            </a:pPr>
            <a:r>
              <a:t>Developer can use a private version of a module registry in the Terraform Enterprise UI to search for pre-defined modules to spin up infrastructure to run their applications.</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Shape 1343"/>
          <p:cNvSpPr>
            <a:spLocks noGrp="1" noRot="1" noChangeAspect="1"/>
          </p:cNvSpPr>
          <p:nvPr>
            <p:ph type="sldImg"/>
          </p:nvPr>
        </p:nvSpPr>
        <p:spPr>
          <a:xfrm>
            <a:off x="381000" y="685800"/>
            <a:ext cx="6096000" cy="3429000"/>
          </a:xfrm>
          <a:prstGeom prst="rect">
            <a:avLst/>
          </a:prstGeom>
        </p:spPr>
        <p:txBody>
          <a:bodyPr/>
          <a:lstStyle/>
          <a:p>
            <a:endParaRPr/>
          </a:p>
        </p:txBody>
      </p:sp>
      <p:sp>
        <p:nvSpPr>
          <p:cNvPr id="1344" name="Shape 1344"/>
          <p:cNvSpPr>
            <a:spLocks noGrp="1"/>
          </p:cNvSpPr>
          <p:nvPr>
            <p:ph type="body" sz="quarter" idx="1"/>
          </p:nvPr>
        </p:nvSpPr>
        <p:spPr>
          <a:prstGeom prst="rect">
            <a:avLst/>
          </a:prstGeom>
        </p:spPr>
        <p:txBody>
          <a:bodyPr/>
          <a:lstStyle>
            <a:lvl1pPr>
              <a:defRPr sz="1400"/>
            </a:lvl1pPr>
          </a:lstStyle>
          <a:p>
            <a:r>
              <a:rPr dirty="0"/>
              <a:t>Here is a view of Terraform Enterprise Workspace management with Workspace a the standard for how infrastructure is organized. </a:t>
            </a:r>
            <a:endParaRPr lang="en-US" dirty="0"/>
          </a:p>
          <a:p>
            <a:endParaRPr lang="en-US" dirty="0"/>
          </a:p>
          <a:p>
            <a:r>
              <a:rPr lang="en-US" dirty="0"/>
              <a:t>Run </a:t>
            </a:r>
            <a:r>
              <a:rPr lang="en-US" dirty="0" err="1"/>
              <a:t>simil</a:t>
            </a:r>
            <a:endParaRPr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Version Control Connection – </a:t>
            </a:r>
            <a:r>
              <a:rPr lang="en-US" dirty="0" err="1"/>
              <a:t>github</a:t>
            </a:r>
            <a:r>
              <a:rPr lang="en-US" dirty="0"/>
              <a:t>, </a:t>
            </a:r>
            <a:r>
              <a:rPr lang="en-US" dirty="0" err="1"/>
              <a:t>gitlab</a:t>
            </a:r>
            <a:r>
              <a:rPr lang="en-US" dirty="0"/>
              <a:t>, bitbucket</a:t>
            </a:r>
          </a:p>
          <a:p>
            <a:endParaRPr lang="en-US" dirty="0"/>
          </a:p>
          <a:p>
            <a:r>
              <a:rPr lang="en-US" dirty="0"/>
              <a:t>Options:</a:t>
            </a:r>
          </a:p>
          <a:p>
            <a:r>
              <a:rPr lang="en-US" dirty="0"/>
              <a:t> - working directory</a:t>
            </a:r>
          </a:p>
          <a:p>
            <a:r>
              <a:rPr lang="en-US" dirty="0"/>
              <a:t> - branch</a:t>
            </a:r>
          </a:p>
          <a:p>
            <a:endParaRPr lang="en-US" dirty="0"/>
          </a:p>
          <a:p>
            <a:endParaRPr lang="en-US" dirty="0"/>
          </a:p>
        </p:txBody>
      </p:sp>
    </p:spTree>
    <p:extLst>
      <p:ext uri="{BB962C8B-B14F-4D97-AF65-F5344CB8AC3E}">
        <p14:creationId xmlns:p14="http://schemas.microsoft.com/office/powerpoint/2010/main" val="41454463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98795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HCL Type Variable</a:t>
            </a:r>
          </a:p>
          <a:p>
            <a:endParaRPr lang="en-US" dirty="0"/>
          </a:p>
          <a:p>
            <a:endParaRPr lang="en-US" dirty="0"/>
          </a:p>
          <a:p>
            <a:r>
              <a:rPr lang="en-US" dirty="0"/>
              <a:t>Sensitive</a:t>
            </a:r>
          </a:p>
          <a:p>
            <a:pPr marL="342900" indent="-342900">
              <a:buFont typeface="Arial" panose="020B0604020202020204" pitchFamily="34" charset="0"/>
              <a:buChar char="•"/>
            </a:pPr>
            <a:r>
              <a:rPr lang="en-US" dirty="0"/>
              <a:t>Nobody (including you) can view the value in TFE's UI or API. COULD BE IN LOGS</a:t>
            </a:r>
          </a:p>
          <a:p>
            <a:pPr marL="342900" indent="-342900">
              <a:buFont typeface="Arial" panose="020B0604020202020204" pitchFamily="34" charset="0"/>
              <a:buChar char="•"/>
            </a:pPr>
            <a:r>
              <a:rPr lang="en-US" dirty="0"/>
              <a:t>Nobody can edit the variable's name or value</a:t>
            </a:r>
          </a:p>
          <a:p>
            <a:pPr marL="342900" indent="-342900">
              <a:buFont typeface="Arial" panose="020B0604020202020204" pitchFamily="34" charset="0"/>
              <a:buChar char="•"/>
            </a:pPr>
            <a:r>
              <a:rPr lang="en-US" dirty="0"/>
              <a:t>Also works on ENV </a:t>
            </a:r>
            <a:r>
              <a:rPr lang="en-US" dirty="0" err="1"/>
              <a:t>Vars</a:t>
            </a:r>
            <a:endParaRPr lang="en-US" dirty="0"/>
          </a:p>
        </p:txBody>
      </p:sp>
    </p:spTree>
    <p:extLst>
      <p:ext uri="{BB962C8B-B14F-4D97-AF65-F5344CB8AC3E}">
        <p14:creationId xmlns:p14="http://schemas.microsoft.com/office/powerpoint/2010/main" val="3508935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Deleting Works space infra</a:t>
            </a:r>
          </a:p>
          <a:p>
            <a:endParaRPr lang="en-US" dirty="0"/>
          </a:p>
          <a:p>
            <a:r>
              <a:rPr lang="en-US" dirty="0"/>
              <a:t>Update ENV Var</a:t>
            </a:r>
          </a:p>
          <a:p>
            <a:endParaRPr lang="en-US" dirty="0"/>
          </a:p>
          <a:p>
            <a:r>
              <a:rPr lang="en-US" dirty="0"/>
              <a:t>Click Destroy Plan</a:t>
            </a:r>
          </a:p>
        </p:txBody>
      </p:sp>
    </p:spTree>
    <p:extLst>
      <p:ext uri="{BB962C8B-B14F-4D97-AF65-F5344CB8AC3E}">
        <p14:creationId xmlns:p14="http://schemas.microsoft.com/office/powerpoint/2010/main" val="18033047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 name="Shape 1402"/>
          <p:cNvSpPr>
            <a:spLocks noGrp="1" noRot="1" noChangeAspect="1"/>
          </p:cNvSpPr>
          <p:nvPr>
            <p:ph type="sldImg"/>
          </p:nvPr>
        </p:nvSpPr>
        <p:spPr>
          <a:xfrm>
            <a:off x="381000" y="685800"/>
            <a:ext cx="6096000" cy="3429000"/>
          </a:xfrm>
          <a:prstGeom prst="rect">
            <a:avLst/>
          </a:prstGeom>
        </p:spPr>
        <p:txBody>
          <a:bodyPr/>
          <a:lstStyle/>
          <a:p>
            <a:endParaRPr/>
          </a:p>
        </p:txBody>
      </p:sp>
      <p:sp>
        <p:nvSpPr>
          <p:cNvPr id="1403" name="Shape 1403"/>
          <p:cNvSpPr>
            <a:spLocks noGrp="1"/>
          </p:cNvSpPr>
          <p:nvPr>
            <p:ph type="body" sz="quarter" idx="1"/>
          </p:nvPr>
        </p:nvSpPr>
        <p:spPr>
          <a:prstGeom prst="rect">
            <a:avLst/>
          </a:prstGeom>
        </p:spPr>
        <p:txBody>
          <a:bodyPr/>
          <a:lstStyle/>
          <a:p>
            <a:pPr marL="228600" indent="-228600">
              <a:buSzPct val="100000"/>
              <a:buChar char="•"/>
              <a:defRPr sz="1400"/>
            </a:pPr>
            <a:r>
              <a:t>Terraform runs including the plan and apply can be done remotely. </a:t>
            </a:r>
          </a:p>
          <a:p>
            <a:pPr marL="228600" indent="-228600">
              <a:buSzPct val="100000"/>
              <a:buChar char="•"/>
              <a:defRPr sz="1400"/>
            </a:pPr>
            <a:r>
              <a:t>Terraform Enterprise provides enhanced remote state storage</a:t>
            </a:r>
          </a:p>
          <a:p>
            <a:pPr marL="228600" indent="-228600">
              <a:buSzPct val="100000"/>
              <a:buChar char="•"/>
              <a:defRPr sz="1400"/>
            </a:pPr>
            <a:r>
              <a:t>Runs triggered from the CLI also show up in the UI. Users can continue using the same OSS workflow (if that is what they are comfortable with) and it registers with TFE.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Shape 1485"/>
          <p:cNvSpPr>
            <a:spLocks noGrp="1" noRot="1" noChangeAspect="1"/>
          </p:cNvSpPr>
          <p:nvPr>
            <p:ph type="sldImg"/>
          </p:nvPr>
        </p:nvSpPr>
        <p:spPr>
          <a:xfrm>
            <a:off x="381000" y="685800"/>
            <a:ext cx="6096000" cy="3429000"/>
          </a:xfrm>
          <a:prstGeom prst="rect">
            <a:avLst/>
          </a:prstGeom>
        </p:spPr>
        <p:txBody>
          <a:bodyPr/>
          <a:lstStyle/>
          <a:p>
            <a:endParaRPr/>
          </a:p>
        </p:txBody>
      </p:sp>
      <p:sp>
        <p:nvSpPr>
          <p:cNvPr id="1486" name="Shape 1486"/>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a:t>
            </a:r>
          </a:p>
          <a:p>
            <a:pPr marL="228600" indent="-228600">
              <a:buSzPct val="100000"/>
              <a:buChar char="•"/>
              <a:defRPr sz="1400"/>
            </a:pPr>
            <a:r>
              <a:t>Terraform Infrastructure as code and Terraform Enterprise Workspace management and collaboration enables operators to automate provisioning at scale. However, this comes with risks, as every action can have larger effect.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a:spLocks noGrp="1" noRot="1" noChangeAspect="1"/>
          </p:cNvSpPr>
          <p:nvPr>
            <p:ph type="sldImg"/>
          </p:nvPr>
        </p:nvSpPr>
        <p:spPr>
          <a:xfrm>
            <a:off x="381000" y="685800"/>
            <a:ext cx="6096000" cy="3429000"/>
          </a:xfrm>
          <a:prstGeom prst="rect">
            <a:avLst/>
          </a:prstGeom>
        </p:spPr>
        <p:txBody>
          <a:bodyPr/>
          <a:lstStyle/>
          <a:p>
            <a:endParaRPr/>
          </a:p>
        </p:txBody>
      </p:sp>
      <p:sp>
        <p:nvSpPr>
          <p:cNvPr id="925" name="Shape 925"/>
          <p:cNvSpPr>
            <a:spLocks noGrp="1"/>
          </p:cNvSpPr>
          <p:nvPr>
            <p:ph type="body" sz="quarter" idx="1"/>
          </p:nvPr>
        </p:nvSpPr>
        <p:spPr>
          <a:prstGeom prst="rect">
            <a:avLst/>
          </a:prstGeom>
        </p:spPr>
        <p:txBody>
          <a:bodyPr/>
          <a:lstStyle/>
          <a:p>
            <a:pPr defTabSz="685800">
              <a:defRPr sz="1400"/>
            </a:pPr>
            <a:r>
              <a:t>people tend to think of the problem in this way.</a:t>
            </a:r>
          </a:p>
          <a:p>
            <a:pPr defTabSz="685800">
              <a:defRPr sz="1400"/>
            </a:pPr>
            <a:endParaRPr/>
          </a:p>
          <a:p>
            <a:pPr defTabSz="685800">
              <a:defRPr sz="1400"/>
            </a:pPr>
            <a:r>
              <a:t>address one at a time.</a:t>
            </a:r>
          </a:p>
        </p:txBody>
      </p:sp>
    </p:spTree>
    <p:extLst>
      <p:ext uri="{BB962C8B-B14F-4D97-AF65-F5344CB8AC3E}">
        <p14:creationId xmlns:p14="http://schemas.microsoft.com/office/powerpoint/2010/main" val="32167296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27203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6018203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234187066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as a user/team/org can be scoped, so can the API Tokens</a:t>
            </a:r>
          </a:p>
          <a:p>
            <a:endParaRPr lang="en-US" dirty="0"/>
          </a:p>
          <a:p>
            <a:r>
              <a:rPr lang="en-US" dirty="0"/>
              <a:t>Inherit the same permissions </a:t>
            </a:r>
          </a:p>
        </p:txBody>
      </p:sp>
    </p:spTree>
    <p:extLst>
      <p:ext uri="{BB962C8B-B14F-4D97-AF65-F5344CB8AC3E}">
        <p14:creationId xmlns:p14="http://schemas.microsoft.com/office/powerpoint/2010/main" val="25265330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Self Service Password Reset</a:t>
            </a:r>
          </a:p>
          <a:p>
            <a:endParaRPr lang="en-US" dirty="0"/>
          </a:p>
          <a:p>
            <a:endParaRPr lang="en-US" dirty="0"/>
          </a:p>
          <a:p>
            <a:r>
              <a:rPr lang="en-US" dirty="0"/>
              <a:t>2FA</a:t>
            </a:r>
          </a:p>
        </p:txBody>
      </p:sp>
    </p:spTree>
    <p:extLst>
      <p:ext uri="{BB962C8B-B14F-4D97-AF65-F5344CB8AC3E}">
        <p14:creationId xmlns:p14="http://schemas.microsoft.com/office/powerpoint/2010/main" val="26417363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feature branch against workspace app-dev to update a tag.</a:t>
            </a:r>
          </a:p>
          <a:p>
            <a:endParaRPr lang="en-US" dirty="0"/>
          </a:p>
          <a:p>
            <a:r>
              <a:rPr lang="en-US" dirty="0"/>
              <a:t>Submit PR – see TFE running plans</a:t>
            </a:r>
          </a:p>
          <a:p>
            <a:r>
              <a:rPr lang="en-US" dirty="0"/>
              <a:t>These plans are temp and not linkable from TFE directly, use </a:t>
            </a:r>
            <a:r>
              <a:rPr lang="en-US" dirty="0" err="1"/>
              <a:t>github</a:t>
            </a:r>
            <a:r>
              <a:rPr lang="en-US" dirty="0"/>
              <a:t>.</a:t>
            </a:r>
          </a:p>
          <a:p>
            <a:endParaRPr lang="en-US" dirty="0"/>
          </a:p>
          <a:p>
            <a:r>
              <a:rPr lang="en-US" dirty="0"/>
              <a:t>Accept PR and see official plan.</a:t>
            </a:r>
          </a:p>
          <a:p>
            <a:endParaRPr lang="en-US" dirty="0"/>
          </a:p>
          <a:p>
            <a:r>
              <a:rPr lang="en-US" dirty="0"/>
              <a:t>Review and apply.</a:t>
            </a:r>
          </a:p>
        </p:txBody>
      </p:sp>
    </p:spTree>
    <p:extLst>
      <p:ext uri="{BB962C8B-B14F-4D97-AF65-F5344CB8AC3E}">
        <p14:creationId xmlns:p14="http://schemas.microsoft.com/office/powerpoint/2010/main" val="34469819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11467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Used in the same way as the Public Module Registry.</a:t>
            </a:r>
          </a:p>
          <a:p>
            <a:endParaRPr lang="en-US" dirty="0"/>
          </a:p>
          <a:p>
            <a:r>
              <a:rPr lang="en-US" dirty="0"/>
              <a:t>Allows sharing/collaboration</a:t>
            </a:r>
          </a:p>
          <a:p>
            <a:endParaRPr lang="en-US" dirty="0"/>
          </a:p>
          <a:p>
            <a:endParaRPr lang="en-US" dirty="0"/>
          </a:p>
        </p:txBody>
      </p:sp>
    </p:spTree>
    <p:extLst>
      <p:ext uri="{BB962C8B-B14F-4D97-AF65-F5344CB8AC3E}">
        <p14:creationId xmlns:p14="http://schemas.microsoft.com/office/powerpoint/2010/main" val="190242353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Used in the same way as the Public Module Registry.</a:t>
            </a:r>
          </a:p>
          <a:p>
            <a:endParaRPr lang="en-US" dirty="0"/>
          </a:p>
          <a:p>
            <a:r>
              <a:rPr lang="en-US" dirty="0"/>
              <a:t>Allows sharing/collaboration</a:t>
            </a:r>
          </a:p>
          <a:p>
            <a:endParaRPr lang="en-US" dirty="0"/>
          </a:p>
          <a:p>
            <a:endParaRPr lang="en-US" dirty="0"/>
          </a:p>
        </p:txBody>
      </p:sp>
    </p:spTree>
    <p:extLst>
      <p:ext uri="{BB962C8B-B14F-4D97-AF65-F5344CB8AC3E}">
        <p14:creationId xmlns:p14="http://schemas.microsoft.com/office/powerpoint/2010/main" val="32584414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new module design configuration.</a:t>
            </a:r>
          </a:p>
          <a:p>
            <a:br>
              <a:rPr lang="en-US" dirty="0"/>
            </a:br>
            <a:r>
              <a:rPr lang="en-US" dirty="0"/>
              <a:t>Use an existing module and populate values.</a:t>
            </a:r>
          </a:p>
          <a:p>
            <a:endParaRPr lang="en-US" dirty="0"/>
          </a:p>
        </p:txBody>
      </p:sp>
    </p:spTree>
    <p:extLst>
      <p:ext uri="{BB962C8B-B14F-4D97-AF65-F5344CB8AC3E}">
        <p14:creationId xmlns:p14="http://schemas.microsoft.com/office/powerpoint/2010/main" val="3842479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Shape 952"/>
          <p:cNvSpPr>
            <a:spLocks noGrp="1" noRot="1" noChangeAspect="1"/>
          </p:cNvSpPr>
          <p:nvPr>
            <p:ph type="sldImg"/>
          </p:nvPr>
        </p:nvSpPr>
        <p:spPr>
          <a:xfrm>
            <a:off x="381000" y="685800"/>
            <a:ext cx="6096000" cy="3429000"/>
          </a:xfrm>
          <a:prstGeom prst="rect">
            <a:avLst/>
          </a:prstGeom>
        </p:spPr>
        <p:txBody>
          <a:bodyPr/>
          <a:lstStyle/>
          <a:p>
            <a:endParaRPr/>
          </a:p>
        </p:txBody>
      </p:sp>
      <p:sp>
        <p:nvSpPr>
          <p:cNvPr id="953" name="Shape 953"/>
          <p:cNvSpPr>
            <a:spLocks noGrp="1"/>
          </p:cNvSpPr>
          <p:nvPr>
            <p:ph type="body" sz="quarter" idx="1"/>
          </p:nvPr>
        </p:nvSpPr>
        <p:spPr>
          <a:prstGeom prst="rect">
            <a:avLst/>
          </a:prstGeom>
        </p:spPr>
        <p:txBody>
          <a:bodyPr/>
          <a:lstStyle/>
          <a:p>
            <a:pPr defTabSz="685800">
              <a:defRPr sz="1400"/>
            </a:pPr>
            <a:r>
              <a:t>Ultimately that application must be deployed to the secure infrastructure.  This is almost certainly a multi-component app spanning a data layer and a runtime layer, meaning that it almost certainly has heterogenous elements spanning VMs to Containers and probably physical components as well (e.g. a database NOT inside a VM for performance reasons).</a:t>
            </a:r>
          </a:p>
          <a:p>
            <a:pPr defTabSz="685800">
              <a:defRPr sz="1400"/>
            </a:pPr>
            <a:endParaRPr/>
          </a:p>
          <a:p>
            <a:pPr defTabSz="685800">
              <a:defRPr sz="1400"/>
            </a:pPr>
            <a:r>
              <a:t>And finally the application must be registered with a common service registry so that it can be monitored by the ops team.</a:t>
            </a:r>
          </a:p>
          <a:p>
            <a:pPr defTabSz="685800">
              <a:defRPr sz="1400"/>
            </a:pPr>
            <a:endParaRPr/>
          </a:p>
          <a:p>
            <a:pPr defTabSz="685800">
              <a:defRPr sz="1400"/>
            </a:pPr>
            <a:r>
              <a:t>That is really the end-to-end software supply chain: the principles have not changed for a long time, but just as the evolution from producing combustion engines to electric engines caused factories to be retooled to accommodate the addition of some new components, the software supply chain requires new tooling to support the realities of modern application infrastructure.  It is hybrid, distributed and dynamic in a way that the existing toolchains really aren't designed.</a:t>
            </a:r>
          </a:p>
        </p:txBody>
      </p:sp>
    </p:spTree>
    <p:extLst>
      <p:ext uri="{BB962C8B-B14F-4D97-AF65-F5344CB8AC3E}">
        <p14:creationId xmlns:p14="http://schemas.microsoft.com/office/powerpoint/2010/main" val="8332789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597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 name="Shape 1566"/>
          <p:cNvSpPr>
            <a:spLocks noGrp="1" noRot="1" noChangeAspect="1"/>
          </p:cNvSpPr>
          <p:nvPr>
            <p:ph type="sldImg"/>
          </p:nvPr>
        </p:nvSpPr>
        <p:spPr>
          <a:xfrm>
            <a:off x="381000" y="685800"/>
            <a:ext cx="6096000" cy="3429000"/>
          </a:xfrm>
          <a:prstGeom prst="rect">
            <a:avLst/>
          </a:prstGeom>
        </p:spPr>
        <p:txBody>
          <a:bodyPr/>
          <a:lstStyle/>
          <a:p>
            <a:endParaRPr/>
          </a:p>
        </p:txBody>
      </p:sp>
      <p:sp>
        <p:nvSpPr>
          <p:cNvPr id="1567" name="Shape 1567"/>
          <p:cNvSpPr>
            <a:spLocks noGrp="1"/>
          </p:cNvSpPr>
          <p:nvPr>
            <p:ph type="body" sz="quarter" idx="1"/>
          </p:nvPr>
        </p:nvSpPr>
        <p:spPr>
          <a:prstGeom prst="rect">
            <a:avLst/>
          </a:prstGeom>
        </p:spPr>
        <p:txBody>
          <a:bodyPr/>
          <a:lstStyle/>
          <a:p>
            <a:pPr marL="228600" indent="-228600">
              <a:buSzPct val="100000"/>
              <a:buChar char="•"/>
              <a:defRPr sz="1400"/>
            </a:pPr>
            <a:r>
              <a:rPr dirty="0"/>
              <a:t>Then the execution phase happens and the resources are provisioned across the various providers detailed in the configuration file. </a:t>
            </a:r>
          </a:p>
          <a:p>
            <a:pPr marL="228600" indent="-228600">
              <a:buSzPct val="100000"/>
              <a:buChar char="•"/>
              <a:defRPr sz="1400"/>
            </a:pPr>
            <a:r>
              <a:rPr dirty="0"/>
              <a:t>However, the as more resource are provisioned by more users the challenges is in making sure infrastructure changes are doing so within business and/or regulatory policy.  Such policies might be: </a:t>
            </a:r>
          </a:p>
          <a:p>
            <a:pPr marL="685800" lvl="2" indent="-228600">
              <a:buSzPct val="100000"/>
              <a:buChar char="•"/>
              <a:defRPr sz="1400"/>
            </a:pPr>
            <a:r>
              <a:rPr dirty="0"/>
              <a:t>Not allow resources to be provisioned without tags</a:t>
            </a:r>
          </a:p>
          <a:p>
            <a:pPr marL="685800" lvl="2" indent="-228600">
              <a:buSzPct val="100000"/>
              <a:buChar char="•"/>
              <a:defRPr sz="1400"/>
            </a:pPr>
            <a:r>
              <a:rPr dirty="0"/>
              <a:t>Not allow “development” resources to be provisioned in “us-east-1”</a:t>
            </a:r>
          </a:p>
          <a:p>
            <a:pPr marL="685800" lvl="2" indent="-228600">
              <a:buSzPct val="100000"/>
              <a:buChar char="•"/>
              <a:defRPr sz="1400"/>
            </a:pPr>
            <a:r>
              <a:rPr dirty="0"/>
              <a:t>Restrict AWS security group ingress and egress settings by CIDR block</a:t>
            </a:r>
          </a:p>
          <a:p>
            <a:pPr marL="685800" lvl="2" indent="-228600">
              <a:buSzPct val="100000"/>
              <a:buChar char="•"/>
              <a:defRPr sz="1400"/>
            </a:pPr>
            <a:r>
              <a:rPr dirty="0"/>
              <a:t>Not allow resources to be provisioned outside of business hours</a:t>
            </a:r>
          </a:p>
          <a:p>
            <a:pPr marL="228600" indent="-228600">
              <a:buSzPct val="100000"/>
              <a:buChar char="•"/>
              <a:defRPr sz="1400"/>
            </a:pPr>
            <a:r>
              <a:rPr dirty="0"/>
              <a:t>Manually trying to enforce these constraints will be difficult once usage scales beyond a few people provisioning infrastructure. </a:t>
            </a:r>
          </a:p>
          <a:p>
            <a:pPr marL="228600" indent="-228600">
              <a:buSzPct val="100000"/>
              <a:buChar char="•"/>
              <a:defRPr sz="1400"/>
            </a:pPr>
            <a:r>
              <a:rPr dirty="0"/>
              <a:t>And to address this is policy as code to automate policy checks.</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 name="Shape 1645"/>
          <p:cNvSpPr>
            <a:spLocks noGrp="1" noRot="1" noChangeAspect="1"/>
          </p:cNvSpPr>
          <p:nvPr>
            <p:ph type="sldImg"/>
          </p:nvPr>
        </p:nvSpPr>
        <p:spPr>
          <a:xfrm>
            <a:off x="381000" y="685800"/>
            <a:ext cx="6096000" cy="3429000"/>
          </a:xfrm>
          <a:prstGeom prst="rect">
            <a:avLst/>
          </a:prstGeom>
        </p:spPr>
        <p:txBody>
          <a:bodyPr/>
          <a:lstStyle/>
          <a:p>
            <a:endParaRPr/>
          </a:p>
        </p:txBody>
      </p:sp>
      <p:sp>
        <p:nvSpPr>
          <p:cNvPr id="1646" name="Shape 1646"/>
          <p:cNvSpPr>
            <a:spLocks noGrp="1"/>
          </p:cNvSpPr>
          <p:nvPr>
            <p:ph type="body" sz="quarter" idx="1"/>
          </p:nvPr>
        </p:nvSpPr>
        <p:spPr>
          <a:prstGeom prst="rect">
            <a:avLst/>
          </a:prstGeom>
        </p:spPr>
        <p:txBody>
          <a:bodyPr/>
          <a:lstStyle/>
          <a:p>
            <a:pPr marL="228600" indent="-228600">
              <a:buSzPct val="100000"/>
              <a:buChar char="•"/>
              <a:defRPr sz="1400"/>
            </a:pPr>
            <a:r>
              <a:t>HashiCorp Sentinel is a policy as code framework and allows these types of constraints to be codified and automated with in Terraform Enterprise.</a:t>
            </a:r>
          </a:p>
          <a:p>
            <a:pPr marL="457200" lvl="1" indent="-228600">
              <a:buSzPct val="100000"/>
              <a:buChar char="•"/>
              <a:defRPr sz="1400"/>
            </a:pPr>
            <a:r>
              <a:t>Sentinel policies are configured on an organization within Terraform Enterprise and are applied to all runs on all workspaces within that organization.</a:t>
            </a:r>
          </a:p>
          <a:p>
            <a:pPr marL="457200" lvl="1" indent="-228600">
              <a:buSzPct val="100000"/>
              <a:buChar char="•"/>
              <a:defRPr sz="1400"/>
            </a:pPr>
            <a:r>
              <a:t>Policy code is entered into Terraform Enterprise using the API or the web UI, and full VCS integration for policy as code will be coming soon.</a:t>
            </a:r>
          </a:p>
          <a:p>
            <a:pPr marL="457200" lvl="1" indent="-228600">
              <a:buSzPct val="100000"/>
              <a:buChar char="•"/>
              <a:defRPr sz="1400"/>
            </a:pPr>
            <a:endParaRPr/>
          </a:p>
          <a:p>
            <a:pPr>
              <a:defRPr sz="1400"/>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 name="Shape 168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8" name="Shape 1688"/>
          <p:cNvSpPr>
            <a:spLocks noGrp="1"/>
          </p:cNvSpPr>
          <p:nvPr>
            <p:ph type="body" sz="quarter" idx="1"/>
          </p:nvPr>
        </p:nvSpPr>
        <p:spPr>
          <a:prstGeom prst="rect">
            <a:avLst/>
          </a:prstGeom>
        </p:spPr>
        <p:txBody>
          <a:bodyPr/>
          <a:lstStyle/>
          <a:p>
            <a:pPr marL="228600" indent="-228600">
              <a:buSzPct val="100000"/>
              <a:buChar char="•"/>
              <a:defRPr sz="1400"/>
            </a:pPr>
            <a:r>
              <a:rPr dirty="0"/>
              <a:t>Example policy for infrastructure provisioning: </a:t>
            </a:r>
          </a:p>
          <a:p>
            <a:pPr marL="457200" lvl="1" indent="-228600">
              <a:buSzPct val="100000"/>
              <a:buChar char="•"/>
              <a:defRPr sz="1400"/>
            </a:pPr>
            <a:r>
              <a:rPr dirty="0"/>
              <a:t>Do not allow resources to be provisioned without tags</a:t>
            </a:r>
          </a:p>
          <a:p>
            <a:pPr marL="457200" lvl="1" indent="-228600">
              <a:buSzPct val="100000"/>
              <a:buChar char="•"/>
              <a:defRPr sz="1400"/>
            </a:pPr>
            <a:r>
              <a:rPr dirty="0"/>
              <a:t>Only allow staging resources in us-west-1 and production resources in us-east-1</a:t>
            </a:r>
          </a:p>
          <a:p>
            <a:pPr marL="457200" lvl="1" indent="-228600">
              <a:buSzPct val="100000"/>
              <a:buChar char="•"/>
              <a:defRPr sz="1400"/>
            </a:pPr>
            <a:r>
              <a:rPr dirty="0"/>
              <a:t>Do not allow AWS security groups to have egress set to 0.0.0.0</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Shape 1750"/>
          <p:cNvSpPr>
            <a:spLocks noGrp="1" noRot="1" noChangeAspect="1"/>
          </p:cNvSpPr>
          <p:nvPr>
            <p:ph type="sldImg"/>
          </p:nvPr>
        </p:nvSpPr>
        <p:spPr>
          <a:xfrm>
            <a:off x="381000" y="685800"/>
            <a:ext cx="6096000" cy="3429000"/>
          </a:xfrm>
          <a:prstGeom prst="rect">
            <a:avLst/>
          </a:prstGeom>
        </p:spPr>
        <p:txBody>
          <a:bodyPr/>
          <a:lstStyle/>
          <a:p>
            <a:endParaRPr/>
          </a:p>
        </p:txBody>
      </p:sp>
      <p:sp>
        <p:nvSpPr>
          <p:cNvPr id="1751" name="Shape 1751"/>
          <p:cNvSpPr>
            <a:spLocks noGrp="1"/>
          </p:cNvSpPr>
          <p:nvPr>
            <p:ph type="body" sz="quarter" idx="1"/>
          </p:nvPr>
        </p:nvSpPr>
        <p:spPr>
          <a:prstGeom prst="rect">
            <a:avLst/>
          </a:prstGeom>
        </p:spPr>
        <p:txBody>
          <a:bodyPr/>
          <a:lstStyle/>
          <a:p>
            <a:pPr marL="228600" indent="-228600">
              <a:buSzPct val="100000"/>
              <a:buChar char="•"/>
              <a:defRPr sz="1400"/>
            </a:pPr>
            <a:r>
              <a:t>The policy check is built into the Terraform workflow after the Terraform plan. </a:t>
            </a:r>
          </a:p>
          <a:p>
            <a:pPr marL="228600" indent="-228600">
              <a:buSzPct val="100000"/>
              <a:buChar char="•"/>
              <a:defRPr sz="1400"/>
            </a:pPr>
            <a:r>
              <a:t>The “tfplan” plugin is imported, and then used to access the set of Terraform resources we are interested in, for the policy to actually be checking. </a:t>
            </a:r>
          </a:p>
          <a:p>
            <a:pPr marL="228600" indent="-228600">
              <a:buSzPct val="100000"/>
              <a:buChar char="•"/>
              <a:defRPr sz="1400"/>
            </a:pPr>
            <a:r>
              <a:t>Sentinel policies in Terraform Enterprise are enforced immediately after a plan completes. This is reflected on the Runs view page. The “Policy Check” section will appear when the plan completes</a:t>
            </a:r>
          </a:p>
          <a:p>
            <a:pPr marL="228600" indent="-228600">
              <a:buSzPct val="100000"/>
              <a:buChar char="•"/>
              <a:defRPr sz="1400"/>
            </a:pPr>
            <a:r>
              <a:t>For policy checks, there are various enforcement levels to provide the appropriate level of constraint while still enabling productivity. There are 3 levels to choose from:</a:t>
            </a:r>
          </a:p>
          <a:p>
            <a:pPr marL="457200" lvl="1" indent="-228600">
              <a:buSzPct val="100000"/>
              <a:buChar char="•"/>
              <a:defRPr sz="1400"/>
            </a:pPr>
            <a:r>
              <a:t>Advisory mode logs warnings, but does not prevent runs from being applied. This is useful for teaching users good habits without preventing actions.</a:t>
            </a:r>
          </a:p>
          <a:p>
            <a:pPr marL="457200" lvl="1" indent="-228600">
              <a:buSzPct val="100000"/>
              <a:buChar char="•"/>
              <a:defRPr sz="1400"/>
            </a:pPr>
            <a:r>
              <a:t>Soft mandatory mode requires an operator with appropriate permissions to override any policy failures prior to an apply. This is useful for policies like "Users cannot provision outside of business hours", which require a failsafe. </a:t>
            </a:r>
          </a:p>
          <a:p>
            <a:pPr marL="457200" lvl="1" indent="-228600">
              <a:buSzPct val="100000"/>
              <a:buChar char="•"/>
              <a:defRPr sz="1400"/>
            </a:pPr>
            <a:r>
              <a:t>Hard mandatory mode does not allow any override, and policies must pass prior to an apply. This is useful for policies that enforce regulatory requirements like "All database volumes must be encrypted." </a:t>
            </a:r>
          </a:p>
          <a:p>
            <a:pPr marL="228600" indent="-228600">
              <a:buSzPct val="100000"/>
              <a:buChar char="•"/>
              <a:defRPr sz="1400"/>
            </a:pPr>
            <a:r>
              <a:t>The workspace owner is able to confirm and apply a run that passes policy checks freely.</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 name="Shape 1792"/>
          <p:cNvSpPr>
            <a:spLocks noGrp="1" noRot="1" noChangeAspect="1"/>
          </p:cNvSpPr>
          <p:nvPr>
            <p:ph type="sldImg"/>
          </p:nvPr>
        </p:nvSpPr>
        <p:spPr>
          <a:xfrm>
            <a:off x="381000" y="685800"/>
            <a:ext cx="6096000" cy="3429000"/>
          </a:xfrm>
          <a:prstGeom prst="rect">
            <a:avLst/>
          </a:prstGeom>
        </p:spPr>
        <p:txBody>
          <a:bodyPr/>
          <a:lstStyle/>
          <a:p>
            <a:endParaRPr/>
          </a:p>
        </p:txBody>
      </p:sp>
      <p:sp>
        <p:nvSpPr>
          <p:cNvPr id="1793" name="Shape 1793"/>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with the policy check applied after the Terraform plan. </a:t>
            </a:r>
          </a:p>
          <a:p>
            <a:pPr marL="228600" indent="-228600">
              <a:buSzPct val="100000"/>
              <a:buChar char="•"/>
              <a:defRPr sz="1400"/>
            </a:pPr>
            <a:r>
              <a:t>This particular run had a soft fail that was able to be overridden by a user with the appropriate permission. </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7" name="Shape 1877"/>
          <p:cNvSpPr>
            <a:spLocks noGrp="1"/>
          </p:cNvSpPr>
          <p:nvPr>
            <p:ph type="body" sz="quarter" idx="1"/>
          </p:nvPr>
        </p:nvSpPr>
        <p:spPr>
          <a:prstGeom prst="rect">
            <a:avLst/>
          </a:prstGeom>
        </p:spPr>
        <p:txBody>
          <a:bodyPr/>
          <a:lstStyle>
            <a:lvl1pPr marL="228600" indent="-228600">
              <a:buSzPct val="100000"/>
              <a:buChar char="•"/>
              <a:defRPr sz="1400"/>
            </a:lvl1pPr>
          </a:lstStyle>
          <a:p>
            <a:r>
              <a:t>With Sentinel policy as code the appropriate guardrails are automatically in-place to protect users from creating infrastructure changes that fall outside of business and/or regulatory policies.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endParaRPr dirty="0"/>
          </a:p>
        </p:txBody>
      </p:sp>
    </p:spTree>
    <p:extLst>
      <p:ext uri="{BB962C8B-B14F-4D97-AF65-F5344CB8AC3E}">
        <p14:creationId xmlns:p14="http://schemas.microsoft.com/office/powerpoint/2010/main" val="2524653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Shape 1056"/>
          <p:cNvSpPr>
            <a:spLocks noGrp="1" noRot="1" noChangeAspect="1"/>
          </p:cNvSpPr>
          <p:nvPr>
            <p:ph type="sldImg"/>
          </p:nvPr>
        </p:nvSpPr>
        <p:spPr>
          <a:xfrm>
            <a:off x="381000" y="685800"/>
            <a:ext cx="6096000" cy="3429000"/>
          </a:xfrm>
          <a:prstGeom prst="rect">
            <a:avLst/>
          </a:prstGeom>
        </p:spPr>
        <p:txBody>
          <a:bodyPr/>
          <a:lstStyle/>
          <a:p>
            <a:endParaRPr/>
          </a:p>
        </p:txBody>
      </p:sp>
      <p:sp>
        <p:nvSpPr>
          <p:cNvPr id="1057" name="Shape 1057"/>
          <p:cNvSpPr>
            <a:spLocks noGrp="1"/>
          </p:cNvSpPr>
          <p:nvPr>
            <p:ph type="body" sz="quarter" idx="1"/>
          </p:nvPr>
        </p:nvSpPr>
        <p:spPr>
          <a:prstGeom prst="rect">
            <a:avLst/>
          </a:prstGeom>
        </p:spPr>
        <p:txBody>
          <a:bodyPr/>
          <a:lstStyle/>
          <a:p>
            <a:pPr defTabSz="685800">
              <a:defRPr sz="1400"/>
            </a:pPr>
            <a:r>
              <a:t>Terraform Core split from Terraform Providers</a:t>
            </a:r>
          </a:p>
          <a:p>
            <a:pPr defTabSz="685800">
              <a:defRPr sz="1400"/>
            </a:pPr>
            <a:r>
              <a:t>Providers can be added and expanded at anytime</a:t>
            </a:r>
          </a:p>
          <a:p>
            <a:pPr defTabSz="685800">
              <a:defRPr sz="1400"/>
            </a:pPr>
            <a:r>
              <a:t>Provider categories include:</a:t>
            </a:r>
          </a:p>
          <a:p>
            <a:pPr defTabSz="685800">
              <a:defRPr sz="1400"/>
            </a:pPr>
            <a:r>
              <a:t>Cloud providers: AWS, Azure, GCP, Alibaba, Oracle, IBM, and more </a:t>
            </a:r>
          </a:p>
          <a:p>
            <a:pPr defTabSz="685800">
              <a:defRPr sz="1400"/>
            </a:pPr>
            <a:r>
              <a:t>Other ISVs providers: DNSimple, Datadog, Consul, GitHub,  Fastly, and more</a:t>
            </a:r>
          </a:p>
        </p:txBody>
      </p:sp>
    </p:spTree>
    <p:extLst>
      <p:ext uri="{BB962C8B-B14F-4D97-AF65-F5344CB8AC3E}">
        <p14:creationId xmlns:p14="http://schemas.microsoft.com/office/powerpoint/2010/main" val="2533048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 name="Shape 1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3" name="Shape 1133"/>
          <p:cNvSpPr>
            <a:spLocks noGrp="1"/>
          </p:cNvSpPr>
          <p:nvPr>
            <p:ph type="body" sz="quarter" idx="1"/>
          </p:nvPr>
        </p:nvSpPr>
        <p:spPr>
          <a:prstGeom prst="rect">
            <a:avLst/>
          </a:prstGeom>
        </p:spPr>
        <p:txBody>
          <a:bodyPr/>
          <a:lstStyle/>
          <a:p>
            <a:pPr defTabSz="685800">
              <a:defRPr sz="1400"/>
            </a:pPr>
            <a:r>
              <a:t>Terraform Core split from Terraform Providers</a:t>
            </a:r>
          </a:p>
          <a:p>
            <a:pPr defTabSz="685800">
              <a:defRPr sz="1400"/>
            </a:pPr>
            <a:r>
              <a:t>Providers can be added and expanded at anytime</a:t>
            </a:r>
          </a:p>
          <a:p>
            <a:pPr defTabSz="685800">
              <a:defRPr sz="1400"/>
            </a:pPr>
            <a:r>
              <a:t>Provider categories include:</a:t>
            </a:r>
          </a:p>
          <a:p>
            <a:pPr defTabSz="685800">
              <a:defRPr sz="1400"/>
            </a:pPr>
            <a:r>
              <a:t>Cloud providers: AWS, Azure, GCP, Alibaba, Oracle, IBM, and more </a:t>
            </a:r>
          </a:p>
          <a:p>
            <a:pPr defTabSz="685800">
              <a:defRPr sz="1400"/>
            </a:pPr>
            <a:r>
              <a:t>Other ISVs providers: DNSimple, Datadog, Consul, GitHub,  Fastly, and more</a:t>
            </a:r>
          </a:p>
        </p:txBody>
      </p:sp>
    </p:spTree>
    <p:extLst>
      <p:ext uri="{BB962C8B-B14F-4D97-AF65-F5344CB8AC3E}">
        <p14:creationId xmlns:p14="http://schemas.microsoft.com/office/powerpoint/2010/main" val="382153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Shape 1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168" name="Shape 1168"/>
          <p:cNvSpPr>
            <a:spLocks noGrp="1"/>
          </p:cNvSpPr>
          <p:nvPr>
            <p:ph type="body" sz="quarter" idx="1"/>
          </p:nvPr>
        </p:nvSpPr>
        <p:spPr>
          <a:prstGeom prst="rect">
            <a:avLst/>
          </a:prstGeom>
        </p:spPr>
        <p:txBody>
          <a:bodyPr/>
          <a:lstStyle/>
          <a:p>
            <a:r>
              <a:t>- Consistent workflow for every provider</a:t>
            </a:r>
          </a:p>
          <a:p>
            <a:r>
              <a:t>- Codify resource in a Terraform configuration</a:t>
            </a:r>
          </a:p>
          <a:p>
            <a:r>
              <a:t>- Producer &amp; consumer model</a:t>
            </a:r>
          </a:p>
          <a:p>
            <a:r>
              <a:t>Operators produce infrastructure configurations</a:t>
            </a:r>
          </a:p>
          <a:p>
            <a:r>
              <a:t>Developers consume infrastructure configurations</a:t>
            </a:r>
          </a:p>
        </p:txBody>
      </p:sp>
    </p:spTree>
    <p:extLst>
      <p:ext uri="{BB962C8B-B14F-4D97-AF65-F5344CB8AC3E}">
        <p14:creationId xmlns:p14="http://schemas.microsoft.com/office/powerpoint/2010/main" val="4161015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Shape 1211"/>
          <p:cNvSpPr>
            <a:spLocks noGrp="1" noRot="1" noChangeAspect="1"/>
          </p:cNvSpPr>
          <p:nvPr>
            <p:ph type="sldImg"/>
          </p:nvPr>
        </p:nvSpPr>
        <p:spPr>
          <a:xfrm>
            <a:off x="381000" y="685800"/>
            <a:ext cx="6096000" cy="3429000"/>
          </a:xfrm>
          <a:prstGeom prst="rect">
            <a:avLst/>
          </a:prstGeom>
        </p:spPr>
        <p:txBody>
          <a:bodyPr/>
          <a:lstStyle/>
          <a:p>
            <a:endParaRPr/>
          </a:p>
        </p:txBody>
      </p:sp>
      <p:sp>
        <p:nvSpPr>
          <p:cNvPr id="1212" name="Shape 1212"/>
          <p:cNvSpPr>
            <a:spLocks noGrp="1"/>
          </p:cNvSpPr>
          <p:nvPr>
            <p:ph type="body" sz="quarter" idx="1"/>
          </p:nvPr>
        </p:nvSpPr>
        <p:spPr>
          <a:prstGeom prst="rect">
            <a:avLst/>
          </a:prstGeom>
        </p:spPr>
        <p:txBody>
          <a:bodyPr/>
          <a:lstStyle/>
          <a:p>
            <a:r>
              <a:t>- Consistent workflow for every provider</a:t>
            </a:r>
          </a:p>
          <a:p>
            <a:r>
              <a:t>- Codify resource in a Terraform configuration</a:t>
            </a:r>
          </a:p>
          <a:p>
            <a:r>
              <a:t>- Producer &amp; consumer model</a:t>
            </a:r>
          </a:p>
          <a:p>
            <a:r>
              <a:t>Operators produce infrastructure configurations</a:t>
            </a:r>
          </a:p>
          <a:p>
            <a:r>
              <a:t>Developers consume infrastructure configurations</a:t>
            </a:r>
          </a:p>
        </p:txBody>
      </p:sp>
    </p:spTree>
    <p:extLst>
      <p:ext uri="{BB962C8B-B14F-4D97-AF65-F5344CB8AC3E}">
        <p14:creationId xmlns:p14="http://schemas.microsoft.com/office/powerpoint/2010/main" val="699314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Shape 1283"/>
          <p:cNvSpPr>
            <a:spLocks noGrp="1" noRot="1" noChangeAspect="1"/>
          </p:cNvSpPr>
          <p:nvPr>
            <p:ph type="sldImg"/>
          </p:nvPr>
        </p:nvSpPr>
        <p:spPr>
          <a:xfrm>
            <a:off x="381000" y="685800"/>
            <a:ext cx="6096000" cy="3429000"/>
          </a:xfrm>
          <a:prstGeom prst="rect">
            <a:avLst/>
          </a:prstGeom>
        </p:spPr>
        <p:txBody>
          <a:bodyPr/>
          <a:lstStyle/>
          <a:p>
            <a:endParaRPr/>
          </a:p>
        </p:txBody>
      </p:sp>
      <p:sp>
        <p:nvSpPr>
          <p:cNvPr id="1284" name="Shape 1284"/>
          <p:cNvSpPr>
            <a:spLocks noGrp="1"/>
          </p:cNvSpPr>
          <p:nvPr>
            <p:ph type="body" sz="quarter" idx="1"/>
          </p:nvPr>
        </p:nvSpPr>
        <p:spPr>
          <a:prstGeom prst="rect">
            <a:avLst/>
          </a:prstGeom>
        </p:spPr>
        <p:txBody>
          <a:bodyPr/>
          <a:lstStyle/>
          <a:p>
            <a:r>
              <a:t>- Consistent workflow for every provider</a:t>
            </a:r>
          </a:p>
          <a:p>
            <a:r>
              <a:t>- Codify resource in a Terraform configuration</a:t>
            </a:r>
          </a:p>
          <a:p>
            <a:r>
              <a:t>- Producer &amp; consumer model</a:t>
            </a:r>
          </a:p>
          <a:p>
            <a:r>
              <a:t>Operators produce infrastructure configurations</a:t>
            </a:r>
          </a:p>
          <a:p>
            <a:r>
              <a:t>Developers consume infrastructure configurations</a:t>
            </a:r>
          </a:p>
        </p:txBody>
      </p:sp>
    </p:spTree>
    <p:extLst>
      <p:ext uri="{BB962C8B-B14F-4D97-AF65-F5344CB8AC3E}">
        <p14:creationId xmlns:p14="http://schemas.microsoft.com/office/powerpoint/2010/main" val="1880429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Shape 1928"/>
          <p:cNvSpPr>
            <a:spLocks noGrp="1" noRot="1" noChangeAspect="1"/>
          </p:cNvSpPr>
          <p:nvPr>
            <p:ph type="sldImg"/>
          </p:nvPr>
        </p:nvSpPr>
        <p:spPr>
          <a:xfrm>
            <a:off x="381000" y="685800"/>
            <a:ext cx="6096000" cy="3429000"/>
          </a:xfrm>
          <a:prstGeom prst="rect">
            <a:avLst/>
          </a:prstGeom>
        </p:spPr>
        <p:txBody>
          <a:bodyPr/>
          <a:lstStyle/>
          <a:p>
            <a:endParaRPr/>
          </a:p>
        </p:txBody>
      </p:sp>
      <p:sp>
        <p:nvSpPr>
          <p:cNvPr id="1929" name="Shape 1929"/>
          <p:cNvSpPr>
            <a:spLocks noGrp="1"/>
          </p:cNvSpPr>
          <p:nvPr>
            <p:ph type="body" sz="quarter" idx="1"/>
          </p:nvPr>
        </p:nvSpPr>
        <p:spPr>
          <a:prstGeom prst="rect">
            <a:avLst/>
          </a:prstGeom>
        </p:spPr>
        <p:txBody>
          <a:bodyPr/>
          <a:lstStyle/>
          <a:p>
            <a:pPr marL="228600" indent="-228600">
              <a:buSzPct val="100000"/>
              <a:buChar char="•"/>
              <a:defRPr sz="1400"/>
            </a:pPr>
            <a:r>
              <a:t>As we have talked though the provisioning workflow with Terraform and then Terraform Enterprise, there are many spots to integrate with tooling and infrastructure of your choice. </a:t>
            </a:r>
          </a:p>
          <a:p>
            <a:pPr marL="228600" indent="-228600">
              <a:buSzPct val="100000"/>
              <a:buChar char="•"/>
              <a:defRPr sz="1400"/>
            </a:pPr>
            <a:r>
              <a:t>One of our philosophies at HashiCorp is to be open and extensible in our products, open integrating and extensible to technology.   Currently, we have over 25+ formal technical partnerships with many of infrastructure providers through community involvement. </a:t>
            </a:r>
          </a:p>
          <a:p>
            <a:pPr marL="228600" indent="-228600">
              <a:buSzPct val="100000"/>
              <a:buChar char="•"/>
              <a:defRPr sz="1400"/>
            </a:pPr>
            <a:r>
              <a:t>Here are some of the more common integrations with VCS, including offerings from GitHub, GitLab, and BitBucket. </a:t>
            </a:r>
          </a:p>
          <a:p>
            <a:pPr marL="228600" indent="-228600">
              <a:buSzPct val="100000"/>
              <a:buChar char="•"/>
              <a:defRPr sz="1400"/>
            </a:pPr>
            <a:r>
              <a:t>On the infrastructure side, the core cloud providers with a full list of 70+ providers available on our docs site at </a:t>
            </a:r>
            <a:r>
              <a:rPr u="sng">
                <a:solidFill>
                  <a:srgbClr val="0563C1"/>
                </a:solidFill>
                <a:uFill>
                  <a:solidFill>
                    <a:srgbClr val="0563C1"/>
                  </a:solidFill>
                </a:uFill>
                <a:hlinkClick r:id="rId3"/>
              </a:rPr>
              <a:t>terraform.io</a:t>
            </a:r>
            <a: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presentation is in the /docs folder</a:t>
            </a:r>
          </a:p>
          <a:p>
            <a:endParaRPr lang="en-US" dirty="0"/>
          </a:p>
          <a:p>
            <a:r>
              <a:rPr lang="en-US" dirty="0"/>
              <a:t>Mix of presentation and hands on labs</a:t>
            </a:r>
          </a:p>
          <a:p>
            <a:endParaRPr lang="en-US" dirty="0"/>
          </a:p>
          <a:p>
            <a:r>
              <a:rPr lang="en-US" dirty="0"/>
              <a:t>Links for more information</a:t>
            </a:r>
          </a:p>
          <a:p>
            <a:endParaRPr lang="en-US" dirty="0"/>
          </a:p>
        </p:txBody>
      </p:sp>
    </p:spTree>
    <p:extLst>
      <p:ext uri="{BB962C8B-B14F-4D97-AF65-F5344CB8AC3E}">
        <p14:creationId xmlns:p14="http://schemas.microsoft.com/office/powerpoint/2010/main" val="3526229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Publish modules</a:t>
            </a:r>
          </a:p>
          <a:p>
            <a:endParaRPr lang="en-US" dirty="0"/>
          </a:p>
          <a:p>
            <a:r>
              <a:rPr lang="en-US" dirty="0"/>
              <a:t>Reusable blocks of code</a:t>
            </a:r>
          </a:p>
          <a:p>
            <a:endParaRPr lang="en-US" dirty="0"/>
          </a:p>
          <a:p>
            <a:r>
              <a:rPr lang="en-US" dirty="0"/>
              <a:t>Terraform Enterprise – offers Private Module Registry</a:t>
            </a:r>
          </a:p>
          <a:p>
            <a:endParaRPr lang="en-US" dirty="0"/>
          </a:p>
        </p:txBody>
      </p:sp>
    </p:spTree>
    <p:extLst>
      <p:ext uri="{BB962C8B-B14F-4D97-AF65-F5344CB8AC3E}">
        <p14:creationId xmlns:p14="http://schemas.microsoft.com/office/powerpoint/2010/main" val="4200510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 using this throughout the day</a:t>
            </a:r>
          </a:p>
          <a:p>
            <a:endParaRPr lang="en-US" dirty="0"/>
          </a:p>
        </p:txBody>
      </p:sp>
    </p:spTree>
    <p:extLst>
      <p:ext uri="{BB962C8B-B14F-4D97-AF65-F5344CB8AC3E}">
        <p14:creationId xmlns:p14="http://schemas.microsoft.com/office/powerpoint/2010/main" val="4136842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 Tenant can have multiple subscriptions (but a sub can only be in a single tenant)</a:t>
            </a:r>
          </a:p>
          <a:p>
            <a:endParaRPr lang="en-US" dirty="0"/>
          </a:p>
          <a:p>
            <a:r>
              <a:rPr lang="en-US" dirty="0"/>
              <a:t>Each Subscription can have multiple resource groups (but a RG can only be in a single sub)</a:t>
            </a:r>
          </a:p>
          <a:p>
            <a:endParaRPr lang="en-US" dirty="0"/>
          </a:p>
          <a:p>
            <a:r>
              <a:rPr lang="en-US" dirty="0"/>
              <a:t>Each resource can have multiple resources (but a resource can only be in a single RG)</a:t>
            </a:r>
          </a:p>
          <a:p>
            <a:endParaRPr lang="en-US" dirty="0"/>
          </a:p>
          <a:p>
            <a:r>
              <a:rPr lang="en-US" dirty="0"/>
              <a:t>Mention Location/Regions</a:t>
            </a:r>
          </a:p>
        </p:txBody>
      </p:sp>
    </p:spTree>
    <p:extLst>
      <p:ext uri="{BB962C8B-B14F-4D97-AF65-F5344CB8AC3E}">
        <p14:creationId xmlns:p14="http://schemas.microsoft.com/office/powerpoint/2010/main" val="3151774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218704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152199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68424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icons to this slide to drive the point</a:t>
            </a:r>
          </a:p>
          <a:p>
            <a:endParaRPr lang="en-US" dirty="0"/>
          </a:p>
          <a:p>
            <a:r>
              <a:rPr lang="en-US" dirty="0"/>
              <a:t>RG with a </a:t>
            </a:r>
            <a:r>
              <a:rPr lang="en-US" dirty="0" err="1"/>
              <a:t>Vnet</a:t>
            </a:r>
            <a:r>
              <a:rPr lang="en-US" dirty="0"/>
              <a:t>/Subnet, few NICs, few VMS</a:t>
            </a:r>
            <a:br>
              <a:rPr lang="en-US" dirty="0"/>
            </a:br>
            <a:r>
              <a:rPr lang="en-US" dirty="0"/>
              <a:t>Could show a Load Balance, NSG, </a:t>
            </a:r>
            <a:r>
              <a:rPr lang="en-US" dirty="0" err="1"/>
              <a:t>etc</a:t>
            </a:r>
            <a:r>
              <a:rPr lang="en-US" dirty="0"/>
              <a:t>…</a:t>
            </a:r>
          </a:p>
        </p:txBody>
      </p:sp>
    </p:spTree>
    <p:extLst>
      <p:ext uri="{BB962C8B-B14F-4D97-AF65-F5344CB8AC3E}">
        <p14:creationId xmlns:p14="http://schemas.microsoft.com/office/powerpoint/2010/main" val="1207834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When you create anything in the Portal, it is creating an ARM Template and submitting that to a deployment.</a:t>
            </a:r>
          </a:p>
          <a:p>
            <a:endParaRPr lang="en-US" dirty="0"/>
          </a:p>
          <a:p>
            <a:r>
              <a:rPr lang="en-US" dirty="0"/>
              <a:t>Azure Deployment Model</a:t>
            </a:r>
          </a:p>
          <a:p>
            <a:endParaRPr lang="en-US" dirty="0"/>
          </a:p>
          <a:p>
            <a:endParaRPr lang="en-US" dirty="0"/>
          </a:p>
        </p:txBody>
      </p:sp>
    </p:spTree>
    <p:extLst>
      <p:ext uri="{BB962C8B-B14F-4D97-AF65-F5344CB8AC3E}">
        <p14:creationId xmlns:p14="http://schemas.microsoft.com/office/powerpoint/2010/main" val="2608918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endParaRPr lang="en-US" dirty="0"/>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p:txBody>
      </p:sp>
    </p:spTree>
    <p:extLst>
      <p:ext uri="{BB962C8B-B14F-4D97-AF65-F5344CB8AC3E}">
        <p14:creationId xmlns:p14="http://schemas.microsoft.com/office/powerpoint/2010/main" val="2772277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a:p>
            <a:r>
              <a:rPr lang="en-US" dirty="0"/>
              <a:t>MICROSOFT!</a:t>
            </a:r>
          </a:p>
          <a:p>
            <a:endParaRPr lang="en-US" dirty="0"/>
          </a:p>
        </p:txBody>
      </p:sp>
    </p:spTree>
    <p:extLst>
      <p:ext uri="{BB962C8B-B14F-4D97-AF65-F5344CB8AC3E}">
        <p14:creationId xmlns:p14="http://schemas.microsoft.com/office/powerpoint/2010/main" val="4198153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through goals of the workshop</a:t>
            </a:r>
          </a:p>
          <a:p>
            <a:endParaRPr lang="en-US" dirty="0"/>
          </a:p>
          <a:p>
            <a:r>
              <a:rPr lang="en-US" dirty="0"/>
              <a:t>Learn how and why Terraform on Azure</a:t>
            </a:r>
          </a:p>
          <a:p>
            <a:endParaRPr lang="en-US" dirty="0"/>
          </a:p>
          <a:p>
            <a:r>
              <a:rPr lang="en-US" dirty="0"/>
              <a:t>We need participation in the challenges, ask questions, </a:t>
            </a:r>
            <a:r>
              <a:rPr lang="en-US" dirty="0" err="1"/>
              <a:t>etc</a:t>
            </a:r>
            <a:r>
              <a:rPr lang="en-US" dirty="0"/>
              <a:t>…</a:t>
            </a:r>
          </a:p>
          <a:p>
            <a:endParaRPr lang="en-US" dirty="0"/>
          </a:p>
          <a:p>
            <a:r>
              <a:rPr lang="en-US" dirty="0"/>
              <a:t>They will get first hand experience with technical experts and a firm understanding of how to get started</a:t>
            </a:r>
          </a:p>
        </p:txBody>
      </p:sp>
    </p:spTree>
    <p:extLst>
      <p:ext uri="{BB962C8B-B14F-4D97-AF65-F5344CB8AC3E}">
        <p14:creationId xmlns:p14="http://schemas.microsoft.com/office/powerpoint/2010/main" val="480264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2017, </a:t>
            </a:r>
            <a:r>
              <a:rPr lang="en-US" dirty="0" err="1"/>
              <a:t>Hashicorp</a:t>
            </a:r>
            <a:r>
              <a:rPr lang="en-US" dirty="0"/>
              <a:t> and Microsoft official partners.</a:t>
            </a:r>
          </a:p>
          <a:p>
            <a:endParaRPr lang="en-US" dirty="0"/>
          </a:p>
          <a:p>
            <a:r>
              <a:rPr lang="en-US" dirty="0"/>
              <a:t>Terraform is a first class citizen in Azure</a:t>
            </a:r>
          </a:p>
          <a:p>
            <a:br>
              <a:rPr lang="en-US" dirty="0"/>
            </a:br>
            <a:r>
              <a:rPr lang="en-US" dirty="0" err="1"/>
              <a:t>Azurerm</a:t>
            </a:r>
            <a:r>
              <a:rPr lang="en-US" dirty="0"/>
              <a:t> new resources quickly</a:t>
            </a:r>
          </a:p>
          <a:p>
            <a:endParaRPr lang="en-US" dirty="0"/>
          </a:p>
          <a:p>
            <a:r>
              <a:rPr lang="en-US" dirty="0"/>
              <a:t>ACI – GA</a:t>
            </a:r>
          </a:p>
          <a:p>
            <a:r>
              <a:rPr lang="en-US" dirty="0"/>
              <a:t>AKS – Preview</a:t>
            </a:r>
          </a:p>
          <a:p>
            <a:r>
              <a:rPr lang="en-US" dirty="0"/>
              <a:t>Event Grid - ~1 week</a:t>
            </a:r>
          </a:p>
          <a:p>
            <a:endParaRPr lang="en-US" dirty="0"/>
          </a:p>
          <a:p>
            <a:endParaRPr lang="en-US" dirty="0"/>
          </a:p>
        </p:txBody>
      </p:sp>
    </p:spTree>
    <p:extLst>
      <p:ext uri="{BB962C8B-B14F-4D97-AF65-F5344CB8AC3E}">
        <p14:creationId xmlns:p14="http://schemas.microsoft.com/office/powerpoint/2010/main" val="116015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Latest version of Terraform.</a:t>
            </a:r>
          </a:p>
          <a:p>
            <a:endParaRPr lang="en-US" dirty="0"/>
          </a:p>
          <a:p>
            <a:r>
              <a:rPr lang="en-US" dirty="0"/>
              <a:t>Can run Terraform from the Azure Cloud Shell – WILL DEMO THIS LATER</a:t>
            </a:r>
          </a:p>
        </p:txBody>
      </p:sp>
    </p:spTree>
    <p:extLst>
      <p:ext uri="{BB962C8B-B14F-4D97-AF65-F5344CB8AC3E}">
        <p14:creationId xmlns:p14="http://schemas.microsoft.com/office/powerpoint/2010/main" val="2078528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Integrates with the Azure Cloud Shell</a:t>
            </a:r>
          </a:p>
          <a:p>
            <a:endParaRPr lang="en-US" dirty="0"/>
          </a:p>
          <a:p>
            <a:r>
              <a:rPr lang="en-US" dirty="0"/>
              <a:t>Allows pushing local code to the Cloud Shell</a:t>
            </a:r>
          </a:p>
          <a:p>
            <a:endParaRPr lang="en-US" dirty="0"/>
          </a:p>
          <a:p>
            <a:r>
              <a:rPr lang="en-US" dirty="0"/>
              <a:t>Preview</a:t>
            </a:r>
          </a:p>
          <a:p>
            <a:endParaRPr lang="en-US" dirty="0"/>
          </a:p>
        </p:txBody>
      </p:sp>
    </p:spTree>
    <p:extLst>
      <p:ext uri="{BB962C8B-B14F-4D97-AF65-F5344CB8AC3E}">
        <p14:creationId xmlns:p14="http://schemas.microsoft.com/office/powerpoint/2010/main" val="882955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Remote State Backend</a:t>
            </a:r>
          </a:p>
          <a:p>
            <a:endParaRPr lang="en-US" dirty="0"/>
          </a:p>
          <a:p>
            <a:r>
              <a:rPr lang="en-US" dirty="0"/>
              <a:t>Managed Service Identity – handles OATH</a:t>
            </a:r>
          </a:p>
        </p:txBody>
      </p:sp>
    </p:spTree>
    <p:extLst>
      <p:ext uri="{BB962C8B-B14F-4D97-AF65-F5344CB8AC3E}">
        <p14:creationId xmlns:p14="http://schemas.microsoft.com/office/powerpoint/2010/main" val="3569697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built-in provider</a:t>
            </a:r>
          </a:p>
        </p:txBody>
      </p:sp>
    </p:spTree>
    <p:extLst>
      <p:ext uri="{BB962C8B-B14F-4D97-AF65-F5344CB8AC3E}">
        <p14:creationId xmlns:p14="http://schemas.microsoft.com/office/powerpoint/2010/main" val="4111467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OSS, hosted on </a:t>
            </a:r>
            <a:r>
              <a:rPr lang="en-US" dirty="0" err="1"/>
              <a:t>Github</a:t>
            </a:r>
            <a:endParaRPr lang="en-US" dirty="0"/>
          </a:p>
          <a:p>
            <a:br>
              <a:rPr lang="en-US" dirty="0"/>
            </a:br>
            <a:r>
              <a:rPr lang="en-US" dirty="0" err="1"/>
              <a:t>GoLang</a:t>
            </a:r>
            <a:r>
              <a:rPr lang="en-US" dirty="0"/>
              <a:t> – single executable</a:t>
            </a:r>
          </a:p>
        </p:txBody>
      </p:sp>
    </p:spTree>
    <p:extLst>
      <p:ext uri="{BB962C8B-B14F-4D97-AF65-F5344CB8AC3E}">
        <p14:creationId xmlns:p14="http://schemas.microsoft.com/office/powerpoint/2010/main" val="1120129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documentation.</a:t>
            </a:r>
          </a:p>
          <a:p>
            <a:endParaRPr lang="en-US" dirty="0"/>
          </a:p>
          <a:p>
            <a:r>
              <a:rPr lang="en-US" dirty="0"/>
              <a:t>Constantly being updated.</a:t>
            </a:r>
          </a:p>
          <a:p>
            <a:endParaRPr lang="en-US" dirty="0"/>
          </a:p>
        </p:txBody>
      </p:sp>
    </p:spTree>
    <p:extLst>
      <p:ext uri="{BB962C8B-B14F-4D97-AF65-F5344CB8AC3E}">
        <p14:creationId xmlns:p14="http://schemas.microsoft.com/office/powerpoint/2010/main" val="2552202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Providers are in their own </a:t>
            </a:r>
            <a:r>
              <a:rPr lang="en-US" dirty="0" err="1"/>
              <a:t>Github</a:t>
            </a:r>
            <a:r>
              <a:rPr lang="en-US" dirty="0"/>
              <a:t> Organization</a:t>
            </a:r>
          </a:p>
          <a:p>
            <a:endParaRPr lang="en-US" dirty="0"/>
          </a:p>
          <a:p>
            <a:r>
              <a:rPr lang="en-US" dirty="0"/>
              <a:t>Terraform only pulls in what is needed based on your configuration `terraform </a:t>
            </a:r>
            <a:r>
              <a:rPr lang="en-US" dirty="0" err="1"/>
              <a:t>init</a:t>
            </a:r>
            <a:r>
              <a:rPr lang="en-US" dirty="0"/>
              <a:t>`</a:t>
            </a:r>
          </a:p>
          <a:p>
            <a:endParaRPr lang="en-US" dirty="0"/>
          </a:p>
          <a:p>
            <a:endParaRPr lang="en-US" dirty="0"/>
          </a:p>
          <a:p>
            <a:r>
              <a:rPr lang="en-US" dirty="0" err="1"/>
              <a:t>Aka.ms</a:t>
            </a:r>
            <a:r>
              <a:rPr lang="en-US" dirty="0"/>
              <a:t>/terraform</a:t>
            </a:r>
          </a:p>
          <a:p>
            <a:endParaRPr lang="en-US" dirty="0"/>
          </a:p>
        </p:txBody>
      </p:sp>
    </p:spTree>
    <p:extLst>
      <p:ext uri="{BB962C8B-B14F-4D97-AF65-F5344CB8AC3E}">
        <p14:creationId xmlns:p14="http://schemas.microsoft.com/office/powerpoint/2010/main" val="2372620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100+ resources, more added every week.</a:t>
            </a:r>
          </a:p>
          <a:p>
            <a:endParaRPr lang="en-US" dirty="0"/>
          </a:p>
          <a:p>
            <a:r>
              <a:rPr lang="en-US" dirty="0"/>
              <a:t>Active code base – 47 Merged PR in 1 month</a:t>
            </a:r>
          </a:p>
          <a:p>
            <a:endParaRPr lang="en-US" dirty="0"/>
          </a:p>
          <a:p>
            <a:r>
              <a:rPr lang="en-US" dirty="0"/>
              <a:t>Frequent releases - 10 official releases in 5 months</a:t>
            </a:r>
          </a:p>
          <a:p>
            <a:endParaRPr lang="en-US" dirty="0"/>
          </a:p>
          <a:p>
            <a:r>
              <a:rPr lang="en-US" dirty="0"/>
              <a:t>Actively see what is being progress (Submit an Issue if you have a problem)</a:t>
            </a:r>
          </a:p>
          <a:p>
            <a:endParaRPr lang="en-US" dirty="0"/>
          </a:p>
        </p:txBody>
      </p:sp>
    </p:spTree>
    <p:extLst>
      <p:ext uri="{BB962C8B-B14F-4D97-AF65-F5344CB8AC3E}">
        <p14:creationId xmlns:p14="http://schemas.microsoft.com/office/powerpoint/2010/main" val="3374270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8721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Who am I?</a:t>
            </a:r>
          </a:p>
          <a:p>
            <a:endParaRPr lang="en-US" dirty="0"/>
          </a:p>
          <a:p>
            <a:r>
              <a:rPr lang="en-US" dirty="0"/>
              <a:t>Who is Cardinal?</a:t>
            </a:r>
          </a:p>
          <a:p>
            <a:r>
              <a:rPr lang="en-US" dirty="0"/>
              <a:t>Cardinal Solutions is a national solution provider. We lead with our experience and expertise in digital solutions across cloud, data and analytics, mobile, and web, while collaborating with clients through an agile process that allows organizations to be more creative and flexible in responding to user and stakeholder feedback. Established over 20 years ago, we continually evolve our solution offerings to adapt to the changes in technology and the needs of our customers. With 500 employees in seven locations in the Midwest and Southeast, we connect with clients across the country to help advance their business, while also providing strategic guidance, training, and mentoring.</a:t>
            </a:r>
          </a:p>
          <a:p>
            <a:endParaRPr lang="en-US" dirty="0"/>
          </a:p>
          <a:p>
            <a:r>
              <a:rPr lang="en-US" dirty="0"/>
              <a:t>Cardinal has a rich history of digital transformation with Azure. Our expertise in native cloud applications, mobile/digital, internet of things, analytics, and modern data center (including open source solutions) enables us to develop complex software solutions in the cloud. Our approach is to educate the customer on the possible, via real-life case studies, with the focus on innovation. Our portfolio includes over 50 successful deployments that range across a variety of industries and workloads. We help you craft a strategy that gets you started on the path to innovation in the cloud.</a:t>
            </a:r>
          </a:p>
        </p:txBody>
      </p:sp>
    </p:spTree>
    <p:extLst>
      <p:ext uri="{BB962C8B-B14F-4D97-AF65-F5344CB8AC3E}">
        <p14:creationId xmlns:p14="http://schemas.microsoft.com/office/powerpoint/2010/main" val="2127665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‘resource’ is a TF Core type</a:t>
            </a:r>
          </a:p>
          <a:p>
            <a:r>
              <a:rPr lang="en-US" dirty="0"/>
              <a:t>‘</a:t>
            </a:r>
            <a:r>
              <a:rPr lang="en-US" dirty="0" err="1"/>
              <a:t>azurerm_resource_group</a:t>
            </a:r>
            <a:r>
              <a:rPr lang="en-US" dirty="0"/>
              <a:t>’ is an </a:t>
            </a:r>
            <a:r>
              <a:rPr lang="en-US" dirty="0" err="1"/>
              <a:t>AzureRM</a:t>
            </a:r>
            <a:r>
              <a:rPr lang="en-US" dirty="0"/>
              <a:t> provider resource.</a:t>
            </a:r>
          </a:p>
          <a:p>
            <a:r>
              <a:rPr lang="en-US" dirty="0"/>
              <a:t>‘</a:t>
            </a:r>
            <a:r>
              <a:rPr lang="en-US" dirty="0" err="1"/>
              <a:t>myfirstrg</a:t>
            </a:r>
            <a:r>
              <a:rPr lang="en-US" dirty="0"/>
              <a:t>’ is a scoping name to the resource (for planning, </a:t>
            </a:r>
            <a:r>
              <a:rPr lang="en-US" dirty="0" err="1"/>
              <a:t>etc</a:t>
            </a:r>
            <a:r>
              <a:rPr lang="en-US" dirty="0"/>
              <a:t>…)</a:t>
            </a:r>
          </a:p>
          <a:p>
            <a:r>
              <a:rPr lang="en-US" dirty="0"/>
              <a:t>‘name’ and ‘location’ are parameters set for a resource.</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sz="2400" b="0" dirty="0">
                <a:effectLst/>
                <a:latin typeface="+mn-lt"/>
                <a:ea typeface="+mn-ea"/>
                <a:cs typeface="+mn-cs"/>
                <a:sym typeface="Calibri"/>
              </a:rPr>
              <a:t>https://</a:t>
            </a:r>
            <a:r>
              <a:rPr lang="en-US" sz="2400" b="0" dirty="0" err="1">
                <a:effectLst/>
                <a:latin typeface="+mn-lt"/>
                <a:ea typeface="+mn-ea"/>
                <a:cs typeface="+mn-cs"/>
                <a:sym typeface="Calibri"/>
              </a:rPr>
              <a:t>www.terraform.io</a:t>
            </a:r>
            <a:r>
              <a:rPr lang="en-US" sz="2400" b="0" dirty="0">
                <a:effectLst/>
                <a:latin typeface="+mn-lt"/>
                <a:ea typeface="+mn-ea"/>
                <a:cs typeface="+mn-cs"/>
                <a:sym typeface="Calibri"/>
              </a:rPr>
              <a:t>/docs/configuration/</a:t>
            </a:r>
            <a:r>
              <a:rPr lang="en-US" sz="2400" b="0" dirty="0" err="1">
                <a:effectLst/>
                <a:latin typeface="+mn-lt"/>
                <a:ea typeface="+mn-ea"/>
                <a:cs typeface="+mn-cs"/>
                <a:sym typeface="Calibri"/>
              </a:rPr>
              <a:t>syntax.html</a:t>
            </a:r>
            <a:endParaRPr lang="en-US" sz="2400" b="0" dirty="0">
              <a:effectLst/>
              <a:latin typeface="+mn-lt"/>
              <a:ea typeface="+mn-ea"/>
              <a:cs typeface="+mn-cs"/>
              <a:sym typeface="Calibri"/>
            </a:endParaRPr>
          </a:p>
        </p:txBody>
      </p:sp>
    </p:spTree>
    <p:extLst>
      <p:ext uri="{BB962C8B-B14F-4D97-AF65-F5344CB8AC3E}">
        <p14:creationId xmlns:p14="http://schemas.microsoft.com/office/powerpoint/2010/main" val="1813209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defRPr sz="1400"/>
            </a:pPr>
            <a:r>
              <a:rPr lang="en-US" dirty="0"/>
              <a:t>Walk through the workflow</a:t>
            </a:r>
          </a:p>
          <a:p>
            <a:pPr>
              <a:defRPr sz="1400"/>
            </a:pPr>
            <a:endParaRPr lang="en-US" dirty="0"/>
          </a:p>
          <a:p>
            <a:pPr>
              <a:defRPr sz="1400"/>
            </a:pPr>
            <a:r>
              <a:rPr lang="en-US" dirty="0"/>
              <a:t>Only *.</a:t>
            </a:r>
            <a:r>
              <a:rPr lang="en-US" dirty="0" err="1"/>
              <a:t>tf</a:t>
            </a:r>
            <a:r>
              <a:rPr lang="en-US" dirty="0"/>
              <a:t> files that are in the current directory (nothing nested).</a:t>
            </a:r>
          </a:p>
          <a:p>
            <a:pPr>
              <a:defRPr sz="1400"/>
            </a:pPr>
            <a:endParaRPr lang="en-US" dirty="0"/>
          </a:p>
          <a:p>
            <a:pPr>
              <a:defRPr sz="1400"/>
            </a:pPr>
            <a:r>
              <a:rPr lang="en-US" dirty="0" err="1"/>
              <a:t>Init</a:t>
            </a:r>
            <a:r>
              <a:rPr lang="en-US" dirty="0"/>
              <a:t> – happens once, pull dependencies</a:t>
            </a:r>
          </a:p>
          <a:p>
            <a:pPr>
              <a:defRPr sz="1400"/>
            </a:pPr>
            <a:endParaRPr lang="en-US" dirty="0"/>
          </a:p>
          <a:p>
            <a:pPr>
              <a:defRPr sz="1400"/>
            </a:pPr>
            <a:r>
              <a:rPr lang="en-US" dirty="0"/>
              <a:t>Plan</a:t>
            </a:r>
          </a:p>
          <a:p>
            <a:pPr>
              <a:defRPr sz="1400"/>
            </a:pPr>
            <a:endParaRPr lang="en-US" dirty="0"/>
          </a:p>
          <a:p>
            <a:pPr>
              <a:defRPr sz="1400"/>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 the basic </a:t>
            </a:r>
            <a:r>
              <a:rPr lang="en-US" dirty="0" err="1"/>
              <a:t>init</a:t>
            </a:r>
            <a:r>
              <a:rPr lang="en-US" dirty="0"/>
              <a:t>/plan/apply from the Azure Cloud Shell</a:t>
            </a:r>
          </a:p>
          <a:p>
            <a:endParaRPr lang="en-US" dirty="0"/>
          </a:p>
          <a:p>
            <a:r>
              <a:rPr lang="en-US" dirty="0"/>
              <a:t>Next few slides are back up/reference.</a:t>
            </a:r>
          </a:p>
          <a:p>
            <a:endParaRPr lang="en-US" dirty="0"/>
          </a:p>
        </p:txBody>
      </p:sp>
    </p:spTree>
    <p:extLst>
      <p:ext uri="{BB962C8B-B14F-4D97-AF65-F5344CB8AC3E}">
        <p14:creationId xmlns:p14="http://schemas.microsoft.com/office/powerpoint/2010/main" val="2557802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Consider a simple resource group</a:t>
            </a:r>
          </a:p>
          <a:p>
            <a:endParaRPr lang="en-US" dirty="0"/>
          </a:p>
          <a:p>
            <a:endParaRPr lang="en-US" dirty="0"/>
          </a:p>
        </p:txBody>
      </p:sp>
    </p:spTree>
    <p:extLst>
      <p:ext uri="{BB962C8B-B14F-4D97-AF65-F5344CB8AC3E}">
        <p14:creationId xmlns:p14="http://schemas.microsoft.com/office/powerpoint/2010/main" val="9741008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Init</a:t>
            </a:r>
            <a:endParaRPr lang="en-US" dirty="0"/>
          </a:p>
          <a:p>
            <a:endParaRPr lang="en-US" dirty="0"/>
          </a:p>
          <a:p>
            <a:r>
              <a:rPr lang="en-US" dirty="0"/>
              <a:t>Reads configuration</a:t>
            </a:r>
          </a:p>
          <a:p>
            <a:r>
              <a:rPr lang="en-US" dirty="0"/>
              <a:t>initialize providers</a:t>
            </a:r>
          </a:p>
          <a:p>
            <a:r>
              <a:rPr lang="en-US" dirty="0"/>
              <a:t>Loads state file</a:t>
            </a:r>
          </a:p>
        </p:txBody>
      </p:sp>
    </p:spTree>
    <p:extLst>
      <p:ext uri="{BB962C8B-B14F-4D97-AF65-F5344CB8AC3E}">
        <p14:creationId xmlns:p14="http://schemas.microsoft.com/office/powerpoint/2010/main" val="490755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Plan</a:t>
            </a:r>
          </a:p>
          <a:p>
            <a:endParaRPr lang="en-US" dirty="0"/>
          </a:p>
          <a:p>
            <a:r>
              <a:rPr lang="en-US" dirty="0"/>
              <a:t>Determines what infrastructure is needed and displays it</a:t>
            </a:r>
          </a:p>
          <a:p>
            <a:endParaRPr lang="en-US" dirty="0"/>
          </a:p>
        </p:txBody>
      </p:sp>
    </p:spTree>
    <p:extLst>
      <p:ext uri="{BB962C8B-B14F-4D97-AF65-F5344CB8AC3E}">
        <p14:creationId xmlns:p14="http://schemas.microsoft.com/office/powerpoint/2010/main" val="7091937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Apply</a:t>
            </a:r>
          </a:p>
          <a:p>
            <a:endParaRPr lang="en-US" dirty="0"/>
          </a:p>
          <a:p>
            <a:r>
              <a:rPr lang="en-US" dirty="0"/>
              <a:t>Reruns a plan and prompts for confirmation before continuing</a:t>
            </a:r>
          </a:p>
          <a:p>
            <a:endParaRPr lang="en-US" dirty="0"/>
          </a:p>
          <a:p>
            <a:r>
              <a:rPr lang="en-US" dirty="0"/>
              <a:t>‘yes’ -&gt; Applies the configuration</a:t>
            </a:r>
          </a:p>
        </p:txBody>
      </p:sp>
    </p:spTree>
    <p:extLst>
      <p:ext uri="{BB962C8B-B14F-4D97-AF65-F5344CB8AC3E}">
        <p14:creationId xmlns:p14="http://schemas.microsoft.com/office/powerpoint/2010/main" val="29615442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required.</a:t>
            </a:r>
          </a:p>
          <a:p>
            <a:endParaRPr lang="en-US" dirty="0"/>
          </a:p>
          <a:p>
            <a:r>
              <a:rPr lang="en-US" dirty="0"/>
              <a:t>Version pinning, good idea in production.</a:t>
            </a:r>
          </a:p>
          <a:p>
            <a:endParaRPr lang="en-US" dirty="0"/>
          </a:p>
          <a:p>
            <a:r>
              <a:rPr lang="en-US" dirty="0"/>
              <a:t>= is optional, defaults</a:t>
            </a:r>
          </a:p>
          <a:p>
            <a:endParaRPr lang="en-US" dirty="0"/>
          </a:p>
          <a:p>
            <a:r>
              <a:rPr lang="en-US" dirty="0"/>
              <a:t>Pessimistic will go up until the next major version</a:t>
            </a:r>
          </a:p>
          <a:p>
            <a:endParaRPr lang="en-US" dirty="0"/>
          </a:p>
        </p:txBody>
      </p:sp>
    </p:spTree>
    <p:extLst>
      <p:ext uri="{BB962C8B-B14F-4D97-AF65-F5344CB8AC3E}">
        <p14:creationId xmlns:p14="http://schemas.microsoft.com/office/powerpoint/2010/main" val="36849227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Specify the version</a:t>
            </a:r>
          </a:p>
          <a:p>
            <a:endParaRPr lang="en-US" dirty="0"/>
          </a:p>
          <a:p>
            <a:r>
              <a:rPr lang="en-US" dirty="0"/>
              <a:t>Same as terraform but for the provider.</a:t>
            </a:r>
          </a:p>
          <a:p>
            <a:endParaRPr lang="en-US" dirty="0"/>
          </a:p>
          <a:p>
            <a:r>
              <a:rPr lang="en-US" dirty="0"/>
              <a:t>Same compare rules.</a:t>
            </a:r>
          </a:p>
          <a:p>
            <a:endParaRPr lang="en-US" dirty="0"/>
          </a:p>
        </p:txBody>
      </p:sp>
    </p:spTree>
    <p:extLst>
      <p:ext uri="{BB962C8B-B14F-4D97-AF65-F5344CB8AC3E}">
        <p14:creationId xmlns:p14="http://schemas.microsoft.com/office/powerpoint/2010/main" val="24813918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testing</a:t>
            </a:r>
          </a:p>
          <a:p>
            <a:endParaRPr lang="en-US" dirty="0"/>
          </a:p>
          <a:p>
            <a:r>
              <a:rPr lang="en-US" dirty="0"/>
              <a:t>Can use this today, but since we will need the SP later, go ahead and create it</a:t>
            </a:r>
          </a:p>
        </p:txBody>
      </p:sp>
    </p:spTree>
    <p:extLst>
      <p:ext uri="{BB962C8B-B14F-4D97-AF65-F5344CB8AC3E}">
        <p14:creationId xmlns:p14="http://schemas.microsoft.com/office/powerpoint/2010/main" val="62744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xfrm>
            <a:off x="381000" y="685800"/>
            <a:ext cx="6096000" cy="3429000"/>
          </a:xfrm>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pPr marL="228600" indent="-228600">
              <a:buSzPct val="100000"/>
              <a:buChar char="•"/>
              <a:defRPr sz="1400"/>
            </a:pPr>
            <a:r>
              <a:rPr lang="en-US" dirty="0"/>
              <a:t>Intro and Overview of </a:t>
            </a:r>
            <a:r>
              <a:rPr lang="en-US" dirty="0" err="1"/>
              <a:t>IaC</a:t>
            </a:r>
            <a:r>
              <a:rPr lang="en-US" dirty="0"/>
              <a:t>, Terraform, and Azure – give us a solid base to start discussing higher level topics</a:t>
            </a:r>
          </a:p>
          <a:p>
            <a:pPr marL="228600" indent="-228600">
              <a:buSzPct val="100000"/>
              <a:buChar char="•"/>
              <a:defRPr sz="1400"/>
            </a:pPr>
            <a:endParaRPr lang="en-US" dirty="0"/>
          </a:p>
          <a:p>
            <a:pPr marL="228600" indent="-228600">
              <a:buSzPct val="100000"/>
              <a:buChar char="•"/>
              <a:defRPr sz="1400"/>
            </a:pPr>
            <a:endParaRPr lang="en-US" dirty="0"/>
          </a:p>
        </p:txBody>
      </p:sp>
    </p:spTree>
    <p:extLst>
      <p:ext uri="{BB962C8B-B14F-4D97-AF65-F5344CB8AC3E}">
        <p14:creationId xmlns:p14="http://schemas.microsoft.com/office/powerpoint/2010/main" val="9105927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You will generate these on your subscription in the challenges</a:t>
            </a:r>
          </a:p>
          <a:p>
            <a:endParaRPr lang="en-US" dirty="0"/>
          </a:p>
          <a:p>
            <a:endParaRPr lang="en-US" dirty="0"/>
          </a:p>
        </p:txBody>
      </p:sp>
    </p:spTree>
    <p:extLst>
      <p:ext uri="{BB962C8B-B14F-4D97-AF65-F5344CB8AC3E}">
        <p14:creationId xmlns:p14="http://schemas.microsoft.com/office/powerpoint/2010/main" val="3844146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set them in the configuration</a:t>
            </a:r>
          </a:p>
          <a:p>
            <a:endParaRPr lang="en-US" dirty="0"/>
          </a:p>
          <a:p>
            <a:endParaRPr lang="en-US" dirty="0"/>
          </a:p>
        </p:txBody>
      </p:sp>
    </p:spTree>
    <p:extLst>
      <p:ext uri="{BB962C8B-B14F-4D97-AF65-F5344CB8AC3E}">
        <p14:creationId xmlns:p14="http://schemas.microsoft.com/office/powerpoint/2010/main" val="11687099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Preferred method</a:t>
            </a:r>
          </a:p>
          <a:p>
            <a:endParaRPr lang="en-US" dirty="0"/>
          </a:p>
          <a:p>
            <a:r>
              <a:rPr lang="en-US" dirty="0"/>
              <a:t>Easiest to blend into automation</a:t>
            </a:r>
          </a:p>
          <a:p>
            <a:endParaRPr lang="en-US" dirty="0"/>
          </a:p>
          <a:p>
            <a:r>
              <a:rPr lang="en-US" dirty="0"/>
              <a:t>How Terraform Enterprise will get these values.</a:t>
            </a:r>
          </a:p>
        </p:txBody>
      </p:sp>
    </p:spTree>
    <p:extLst>
      <p:ext uri="{BB962C8B-B14F-4D97-AF65-F5344CB8AC3E}">
        <p14:creationId xmlns:p14="http://schemas.microsoft.com/office/powerpoint/2010/main" val="2550219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Location equivalent</a:t>
            </a:r>
          </a:p>
          <a:p>
            <a:endParaRPr lang="en-US" dirty="0"/>
          </a:p>
          <a:p>
            <a:r>
              <a:rPr lang="en-US" dirty="0"/>
              <a:t>Pick either format, just be consistent</a:t>
            </a:r>
          </a:p>
          <a:p>
            <a:endParaRPr lang="en-US" dirty="0"/>
          </a:p>
          <a:p>
            <a:r>
              <a:rPr lang="en-US" dirty="0"/>
              <a:t>We use `</a:t>
            </a:r>
            <a:r>
              <a:rPr lang="en-US" dirty="0" err="1"/>
              <a:t>eastus</a:t>
            </a:r>
            <a:r>
              <a:rPr lang="en-US" dirty="0"/>
              <a:t>` in this workshop</a:t>
            </a:r>
          </a:p>
        </p:txBody>
      </p:sp>
    </p:spTree>
    <p:extLst>
      <p:ext uri="{BB962C8B-B14F-4D97-AF65-F5344CB8AC3E}">
        <p14:creationId xmlns:p14="http://schemas.microsoft.com/office/powerpoint/2010/main" val="26830830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30-45 mins</a:t>
            </a:r>
            <a:br>
              <a:rPr lang="en-US" sz="2400" b="0" dirty="0">
                <a:effectLst/>
                <a:latin typeface="+mn-lt"/>
                <a:ea typeface="+mn-ea"/>
                <a:cs typeface="+mn-cs"/>
                <a:sym typeface="Calibri"/>
              </a:rPr>
            </a:br>
            <a:r>
              <a:rPr lang="en-US" sz="2400" b="0" dirty="0">
                <a:effectLst/>
                <a:latin typeface="+mn-lt"/>
                <a:ea typeface="+mn-ea"/>
                <a:cs typeface="+mn-cs"/>
                <a:sym typeface="Calibri"/>
              </a:rPr>
              <a:t>Walk through the challenges</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Setup Environment</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Connect to the Azure CLI</a:t>
            </a:r>
          </a:p>
          <a:p>
            <a:r>
              <a:rPr lang="en-US" sz="2400" b="0" dirty="0">
                <a:effectLst/>
                <a:latin typeface="+mn-lt"/>
                <a:ea typeface="+mn-ea"/>
                <a:cs typeface="+mn-cs"/>
                <a:sym typeface="Calibri"/>
              </a:rPr>
              <a:t>Create a Resource Group</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Goal: get setup/connected/building infrastructure</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Combine this as a break</a:t>
            </a:r>
          </a:p>
          <a:p>
            <a:endParaRPr lang="en-US" sz="2400" b="0" dirty="0">
              <a:effectLst/>
              <a:latin typeface="+mn-lt"/>
              <a:ea typeface="+mn-ea"/>
              <a:cs typeface="+mn-cs"/>
              <a:sym typeface="Calibri"/>
            </a:endParaRPr>
          </a:p>
          <a:p>
            <a:endParaRPr lang="en-US" dirty="0"/>
          </a:p>
        </p:txBody>
      </p:sp>
    </p:spTree>
    <p:extLst>
      <p:ext uri="{BB962C8B-B14F-4D97-AF65-F5344CB8AC3E}">
        <p14:creationId xmlns:p14="http://schemas.microsoft.com/office/powerpoint/2010/main" val="13335579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Connecting these 3 points.</a:t>
            </a:r>
          </a:p>
          <a:p>
            <a:endParaRPr lang="en-US" dirty="0"/>
          </a:p>
        </p:txBody>
      </p:sp>
    </p:spTree>
    <p:extLst>
      <p:ext uri="{BB962C8B-B14F-4D97-AF65-F5344CB8AC3E}">
        <p14:creationId xmlns:p14="http://schemas.microsoft.com/office/powerpoint/2010/main" val="15426499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not store in source control</a:t>
            </a:r>
          </a:p>
          <a:p>
            <a:endParaRPr lang="en-US" dirty="0"/>
          </a:p>
          <a:p>
            <a:r>
              <a:rPr lang="en-US" dirty="0"/>
              <a:t>Such as usernames, passwords, keys…</a:t>
            </a:r>
          </a:p>
          <a:p>
            <a:endParaRPr lang="en-US" dirty="0"/>
          </a:p>
          <a:p>
            <a:r>
              <a:rPr lang="en-US" dirty="0"/>
              <a:t>Encrypted at rest in Azure storage accounts</a:t>
            </a:r>
          </a:p>
          <a:p>
            <a:endParaRPr lang="en-US" dirty="0"/>
          </a:p>
        </p:txBody>
      </p:sp>
    </p:spTree>
    <p:extLst>
      <p:ext uri="{BB962C8B-B14F-4D97-AF65-F5344CB8AC3E}">
        <p14:creationId xmlns:p14="http://schemas.microsoft.com/office/powerpoint/2010/main" val="15315536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175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31708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265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xfrm>
            <a:off x="381000" y="685800"/>
            <a:ext cx="6096000" cy="3429000"/>
          </a:xfrm>
          <a:prstGeom prst="rect">
            <a:avLst/>
          </a:prstGeom>
        </p:spPr>
        <p:txBody>
          <a:bodyPr/>
          <a:lstStyle/>
          <a:p>
            <a:endParaRPr/>
          </a:p>
        </p:txBody>
      </p:sp>
      <p:sp>
        <p:nvSpPr>
          <p:cNvPr id="687" name="Shape 687"/>
          <p:cNvSpPr>
            <a:spLocks noGrp="1"/>
          </p:cNvSpPr>
          <p:nvPr>
            <p:ph type="body" sz="quarter" idx="1"/>
          </p:nvPr>
        </p:nvSpPr>
        <p:spPr>
          <a:prstGeom prst="rect">
            <a:avLst/>
          </a:prstGeom>
        </p:spPr>
        <p:txBody>
          <a:bodyPr/>
          <a:lstStyle/>
          <a:p>
            <a:pPr defTabSz="685800">
              <a:defRPr sz="1400"/>
            </a:pPr>
            <a:r>
              <a:rPr dirty="0"/>
              <a:t>Just a quick background since some are probably more familiar than others with our company, we were founded a little over 4 years ago.  What Mitchell and </a:t>
            </a:r>
            <a:r>
              <a:rPr dirty="0" err="1"/>
              <a:t>Armon</a:t>
            </a:r>
            <a:r>
              <a:rPr dirty="0"/>
              <a:t> observed as Ops practitioners was that as the world was shifting to cloud infrastructure, there was a real gap in the tools available to Ops professionals to help them </a:t>
            </a:r>
            <a:r>
              <a:rPr b="1" i="1" dirty="0">
                <a:latin typeface="+mj-lt"/>
                <a:ea typeface="+mj-ea"/>
                <a:cs typeface="+mj-cs"/>
                <a:sym typeface="Helvetica"/>
              </a:rPr>
              <a:t>provision, secure and run</a:t>
            </a:r>
            <a:r>
              <a:rPr dirty="0"/>
              <a:t> this infrastructure.  Each of the cloud providers had their own tooling, but that had 2 obvious challenges:</a:t>
            </a:r>
          </a:p>
          <a:p>
            <a:pPr marL="239346" indent="-239346" defTabSz="685800">
              <a:buSzPct val="100000"/>
              <a:buAutoNum type="arabicParenR"/>
              <a:defRPr sz="1400"/>
            </a:pPr>
            <a:r>
              <a:rPr dirty="0"/>
              <a:t>using them would lock your applications into that particular environment (cue Oracle all over again) and</a:t>
            </a:r>
          </a:p>
          <a:p>
            <a:pPr marL="239346" indent="-239346" defTabSz="685800">
              <a:buSzPct val="100000"/>
              <a:buAutoNum type="arabicParenR"/>
              <a:defRPr sz="1400"/>
            </a:pPr>
            <a:r>
              <a:rPr dirty="0"/>
              <a:t>it left the natural gap of heterogeneity: how to manage the reality that this just introduced one more technology platform to manage — rather than a replacement it was an ‘and’.</a:t>
            </a:r>
          </a:p>
          <a:p>
            <a:pPr defTabSz="685800">
              <a:defRPr sz="1400"/>
            </a:pPr>
            <a:endParaRPr dirty="0"/>
          </a:p>
          <a:p>
            <a:pPr defTabSz="685800">
              <a:defRPr sz="1400"/>
            </a:pPr>
            <a:r>
              <a:rPr dirty="0"/>
              <a:t>To them, the tasks required of the ops practitioner to provision, secure and run this infrastructure were pretty clear — in principle the same as those performed for traditional infrastructure, but with tools more attuned to the challenges of cloud and distributed topologies.  That was the genesis for </a:t>
            </a:r>
            <a:r>
              <a:rPr dirty="0" err="1"/>
              <a:t>Hashicorp</a:t>
            </a:r>
            <a:r>
              <a:rPr dirty="0"/>
              <a:t>: building a product suite for the practitioner to help them provision, secure and run hybrid cloud application infrastructure without tying themselves to a particular platform or technology.</a:t>
            </a:r>
          </a:p>
          <a:p>
            <a:pPr defTabSz="685800">
              <a:defRPr sz="1400"/>
            </a:pPr>
            <a:endParaRPr dirty="0"/>
          </a:p>
          <a:p>
            <a:pPr defTabSz="685800">
              <a:defRPr sz="1400"/>
            </a:pPr>
            <a:r>
              <a:rPr dirty="0"/>
              <a:t>The company is really much better known by its products — and in fact most people are unaware that these are all provided by a single company (it is a branding challenge that we are hard at work on addressing).  The most popular of those is Vagrant which was the first product built and has more than 30,000 unique downloads each week.  But Terraform, Vault, Consul and Nomad have grown incredibly in usage as well, to the point that between them they now generate more than 35,000 unique downloads per week themselves — a stat which has doubled in the past 6 months.</a:t>
            </a:r>
          </a:p>
          <a:p>
            <a:pPr defTabSz="685800">
              <a:defRPr sz="1400"/>
            </a:pPr>
            <a:endParaRPr dirty="0"/>
          </a:p>
          <a:p>
            <a:pPr defTabSz="685800">
              <a:defRPr sz="1400"/>
            </a:pPr>
            <a:r>
              <a:rPr dirty="0"/>
              <a:t>I’d be shocked if one or more of these tools isn’t in use at your company already.</a:t>
            </a:r>
          </a:p>
        </p:txBody>
      </p:sp>
    </p:spTree>
    <p:extLst>
      <p:ext uri="{BB962C8B-B14F-4D97-AF65-F5344CB8AC3E}">
        <p14:creationId xmlns:p14="http://schemas.microsoft.com/office/powerpoint/2010/main" val="11480588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29504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7550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3097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8669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63764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5099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6521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46755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08500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5789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Shape 741"/>
          <p:cNvSpPr>
            <a:spLocks noGrp="1" noRot="1" noChangeAspect="1"/>
          </p:cNvSpPr>
          <p:nvPr>
            <p:ph type="sldImg"/>
          </p:nvPr>
        </p:nvSpPr>
        <p:spPr>
          <a:xfrm>
            <a:off x="381000" y="685800"/>
            <a:ext cx="6096000" cy="3429000"/>
          </a:xfrm>
          <a:prstGeom prst="rect">
            <a:avLst/>
          </a:prstGeom>
        </p:spPr>
        <p:txBody>
          <a:bodyPr/>
          <a:lstStyle/>
          <a:p>
            <a:endParaRPr/>
          </a:p>
        </p:txBody>
      </p:sp>
      <p:sp>
        <p:nvSpPr>
          <p:cNvPr id="742" name="Shape 742"/>
          <p:cNvSpPr>
            <a:spLocks noGrp="1"/>
          </p:cNvSpPr>
          <p:nvPr>
            <p:ph type="body" sz="quarter" idx="1"/>
          </p:nvPr>
        </p:nvSpPr>
        <p:spPr>
          <a:prstGeom prst="rect">
            <a:avLst/>
          </a:prstGeom>
        </p:spPr>
        <p:txBody>
          <a:bodyPr/>
          <a:lstStyle/>
          <a:p>
            <a:pPr defTabSz="685800">
              <a:defRPr sz="1400"/>
            </a:pPr>
            <a:r>
              <a:t>Go from core infrastructure.</a:t>
            </a:r>
          </a:p>
          <a:p>
            <a:pPr defTabSz="685800">
              <a:defRPr sz="1400"/>
            </a:pPr>
            <a:r>
              <a:t>Application platform</a:t>
            </a:r>
          </a:p>
          <a:p>
            <a:pPr defTabSz="685800">
              <a:defRPr sz="1400"/>
            </a:pPr>
            <a:r>
              <a:t>Security</a:t>
            </a:r>
          </a:p>
          <a:p>
            <a:pPr defTabSz="685800">
              <a:defRPr sz="1400"/>
            </a:pPr>
            <a:endParaRPr/>
          </a:p>
          <a:p>
            <a:pPr defTabSz="685800">
              <a:defRPr sz="1400"/>
            </a:pPr>
            <a:r>
              <a:t>As people make this transition those same three layers </a:t>
            </a:r>
          </a:p>
          <a:p>
            <a:pPr defTabSz="685800">
              <a:defRPr sz="1400"/>
            </a:pPr>
            <a:r>
              <a:t>The traditional approach to application infrastructure was relatively straightforward: the infrastructure layer was composed of physical servers running somewhere in a datacenter and then the runtime layer typically included virtual machines as the primary construct.  Your application was then deconstructed across a relatively small number of VMs: perhaps a 3 tier app with a web server, app server and database in separate VMs.</a:t>
            </a:r>
          </a:p>
          <a:p>
            <a:pPr defTabSz="685800">
              <a:defRPr sz="1400"/>
            </a:pPr>
            <a:endParaRPr/>
          </a:p>
          <a:p>
            <a:pPr defTabSz="685800">
              <a:defRPr sz="1400"/>
            </a:pPr>
            <a:r>
              <a:t>As usage of that app increased, the approach was to </a:t>
            </a:r>
            <a:r>
              <a:rPr b="1" i="1">
                <a:latin typeface="+mj-lt"/>
                <a:ea typeface="+mj-ea"/>
                <a:cs typeface="+mj-cs"/>
                <a:sym typeface="Helvetica"/>
              </a:rPr>
              <a:t>scale up</a:t>
            </a:r>
            <a:r>
              <a:t> by adding more compute power at the infrastructure layer and more memory / processing power at the runtime layer.</a:t>
            </a:r>
          </a:p>
        </p:txBody>
      </p:sp>
    </p:spTree>
    <p:extLst>
      <p:ext uri="{BB962C8B-B14F-4D97-AF65-F5344CB8AC3E}">
        <p14:creationId xmlns:p14="http://schemas.microsoft.com/office/powerpoint/2010/main" val="21142990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default or else required.</a:t>
            </a:r>
          </a:p>
          <a:p>
            <a:endParaRPr lang="en-US" dirty="0"/>
          </a:p>
          <a:p>
            <a:r>
              <a:rPr lang="en-US" dirty="0"/>
              <a:t>Default are literal and can not be interpolated.</a:t>
            </a:r>
          </a:p>
          <a:p>
            <a:endParaRPr lang="en-US" dirty="0"/>
          </a:p>
          <a:p>
            <a:r>
              <a:rPr lang="en-US" dirty="0"/>
              <a:t>Type is assumed.</a:t>
            </a:r>
          </a:p>
          <a:p>
            <a:endParaRPr lang="en-US" dirty="0"/>
          </a:p>
          <a:p>
            <a:r>
              <a:rPr lang="en-US" dirty="0"/>
              <a:t>Interpolation, more to come, VERY powerful</a:t>
            </a:r>
          </a:p>
          <a:p>
            <a:endParaRPr lang="en-US" dirty="0"/>
          </a:p>
          <a:p>
            <a:r>
              <a:rPr lang="en-US" dirty="0"/>
              <a:t>Description is purely for documentation (TF Registry)</a:t>
            </a:r>
          </a:p>
        </p:txBody>
      </p:sp>
    </p:spTree>
    <p:extLst>
      <p:ext uri="{BB962C8B-B14F-4D97-AF65-F5344CB8AC3E}">
        <p14:creationId xmlns:p14="http://schemas.microsoft.com/office/powerpoint/2010/main" val="21990852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1741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fragile</a:t>
            </a:r>
          </a:p>
          <a:p>
            <a:endParaRPr lang="en-US" dirty="0"/>
          </a:p>
        </p:txBody>
      </p:sp>
    </p:spTree>
    <p:extLst>
      <p:ext uri="{BB962C8B-B14F-4D97-AF65-F5344CB8AC3E}">
        <p14:creationId xmlns:p14="http://schemas.microsoft.com/office/powerpoint/2010/main" val="36089364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07897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14594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files can declare and use variables.</a:t>
            </a:r>
          </a:p>
          <a:p>
            <a:r>
              <a:rPr lang="en-US" dirty="0"/>
              <a:t>Share the same scope.</a:t>
            </a:r>
          </a:p>
          <a:p>
            <a:r>
              <a:rPr lang="en-US" dirty="0"/>
              <a:t>Can not duplicate.</a:t>
            </a:r>
          </a:p>
          <a:p>
            <a:endParaRPr lang="en-US" dirty="0"/>
          </a:p>
          <a:p>
            <a:r>
              <a:rPr lang="en-US" dirty="0"/>
              <a:t>Revisit when we reach modules.</a:t>
            </a:r>
          </a:p>
        </p:txBody>
      </p:sp>
    </p:spTree>
    <p:extLst>
      <p:ext uri="{BB962C8B-B14F-4D97-AF65-F5344CB8AC3E}">
        <p14:creationId xmlns:p14="http://schemas.microsoft.com/office/powerpoint/2010/main" val="7416260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Already shown</a:t>
            </a:r>
          </a:p>
        </p:txBody>
      </p:sp>
    </p:spTree>
    <p:extLst>
      <p:ext uri="{BB962C8B-B14F-4D97-AF65-F5344CB8AC3E}">
        <p14:creationId xmlns:p14="http://schemas.microsoft.com/office/powerpoint/2010/main" val="25219128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Pass as many as you like</a:t>
            </a:r>
          </a:p>
          <a:p>
            <a:endParaRPr lang="en-US" dirty="0"/>
          </a:p>
          <a:p>
            <a:r>
              <a:rPr lang="en-US" dirty="0"/>
              <a:t>Duplicates will be overridden.</a:t>
            </a:r>
          </a:p>
          <a:p>
            <a:endParaRPr lang="en-US" dirty="0"/>
          </a:p>
        </p:txBody>
      </p:sp>
    </p:spTree>
    <p:extLst>
      <p:ext uri="{BB962C8B-B14F-4D97-AF65-F5344CB8AC3E}">
        <p14:creationId xmlns:p14="http://schemas.microsoft.com/office/powerpoint/2010/main" val="32607876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automation.</a:t>
            </a:r>
          </a:p>
          <a:p>
            <a:endParaRPr lang="en-US" dirty="0"/>
          </a:p>
        </p:txBody>
      </p:sp>
    </p:spTree>
    <p:extLst>
      <p:ext uri="{BB962C8B-B14F-4D97-AF65-F5344CB8AC3E}">
        <p14:creationId xmlns:p14="http://schemas.microsoft.com/office/powerpoint/2010/main" val="11105544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resource has a lot of metadata, showing it all would be too difficult to sort through.</a:t>
            </a:r>
          </a:p>
          <a:p>
            <a:endParaRPr lang="en-US" dirty="0"/>
          </a:p>
          <a:p>
            <a:r>
              <a:rPr lang="en-US" dirty="0"/>
              <a:t>Customized outputs</a:t>
            </a:r>
          </a:p>
          <a:p>
            <a:endParaRPr lang="en-US" dirty="0"/>
          </a:p>
          <a:p>
            <a:endParaRPr lang="en-US" dirty="0"/>
          </a:p>
        </p:txBody>
      </p:sp>
    </p:spTree>
    <p:extLst>
      <p:ext uri="{BB962C8B-B14F-4D97-AF65-F5344CB8AC3E}">
        <p14:creationId xmlns:p14="http://schemas.microsoft.com/office/powerpoint/2010/main" val="4085223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a:spLocks noGrp="1" noRot="1" noChangeAspect="1"/>
          </p:cNvSpPr>
          <p:nvPr>
            <p:ph type="sldImg"/>
          </p:nvPr>
        </p:nvSpPr>
        <p:spPr>
          <a:xfrm>
            <a:off x="381000" y="685800"/>
            <a:ext cx="6096000" cy="3429000"/>
          </a:xfrm>
          <a:prstGeom prst="rect">
            <a:avLst/>
          </a:prstGeom>
        </p:spPr>
        <p:txBody>
          <a:bodyPr/>
          <a:lstStyle/>
          <a:p>
            <a:endParaRPr/>
          </a:p>
        </p:txBody>
      </p:sp>
      <p:sp>
        <p:nvSpPr>
          <p:cNvPr id="803" name="Shape 803"/>
          <p:cNvSpPr>
            <a:spLocks noGrp="1"/>
          </p:cNvSpPr>
          <p:nvPr>
            <p:ph type="body" sz="quarter" idx="1"/>
          </p:nvPr>
        </p:nvSpPr>
        <p:spPr>
          <a:prstGeom prst="rect">
            <a:avLst/>
          </a:prstGeom>
        </p:spPr>
        <p:txBody>
          <a:bodyPr/>
          <a:lstStyle/>
          <a:p>
            <a:pPr defTabSz="685800">
              <a:defRPr sz="1400"/>
            </a:pPr>
            <a:r>
              <a:t>Go from core infrastructure.</a:t>
            </a:r>
          </a:p>
          <a:p>
            <a:pPr defTabSz="685800">
              <a:defRPr sz="1400"/>
            </a:pPr>
            <a:r>
              <a:t>Application platform</a:t>
            </a:r>
          </a:p>
          <a:p>
            <a:pPr defTabSz="685800">
              <a:defRPr sz="1400"/>
            </a:pPr>
            <a:r>
              <a:t>Security</a:t>
            </a:r>
          </a:p>
          <a:p>
            <a:pPr defTabSz="685800">
              <a:defRPr sz="1400"/>
            </a:pPr>
            <a:endParaRPr/>
          </a:p>
          <a:p>
            <a:pPr defTabSz="685800">
              <a:defRPr sz="1400"/>
            </a:pPr>
            <a:r>
              <a:t>As people make this transition those same three layers </a:t>
            </a:r>
          </a:p>
          <a:p>
            <a:pPr defTabSz="685800">
              <a:defRPr sz="1400"/>
            </a:pPr>
            <a:r>
              <a:t>The traditional approach to application infrastructure was relatively straightforward: the infrastructure layer was composed of physical servers running somewhere in a datacenter and then the runtime layer typically included virtual machines as the primary construct.  Your application was then deconstructed across a relatively small number of VMs: perhaps a 3 tier app with a web server, app server and database in separate VMs.</a:t>
            </a:r>
          </a:p>
          <a:p>
            <a:pPr defTabSz="685800">
              <a:defRPr sz="1400"/>
            </a:pPr>
            <a:endParaRPr/>
          </a:p>
          <a:p>
            <a:pPr defTabSz="685800">
              <a:defRPr sz="1400"/>
            </a:pPr>
            <a:r>
              <a:t>As usage of that app increased, the approach was to </a:t>
            </a:r>
            <a:r>
              <a:rPr b="1" i="1">
                <a:latin typeface="+mj-lt"/>
                <a:ea typeface="+mj-ea"/>
                <a:cs typeface="+mj-cs"/>
                <a:sym typeface="Helvetica"/>
              </a:rPr>
              <a:t>scale up</a:t>
            </a:r>
            <a:r>
              <a:t> by adding more compute power at the infrastructure layer and more memory / processing power at the runtime layer.</a:t>
            </a:r>
          </a:p>
        </p:txBody>
      </p:sp>
    </p:spTree>
    <p:extLst>
      <p:ext uri="{BB962C8B-B14F-4D97-AF65-F5344CB8AC3E}">
        <p14:creationId xmlns:p14="http://schemas.microsoft.com/office/powerpoint/2010/main" val="39187982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08252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Clean up this </a:t>
            </a:r>
            <a:r>
              <a:rPr lang="en-US" dirty="0" err="1"/>
              <a:t>slde</a:t>
            </a:r>
            <a:endParaRPr lang="en-US" dirty="0"/>
          </a:p>
          <a:p>
            <a:endParaRPr lang="en-US" dirty="0"/>
          </a:p>
          <a:p>
            <a:r>
              <a:rPr lang="en-US" dirty="0"/>
              <a:t>`terraform refresh` when outputs change.</a:t>
            </a:r>
          </a:p>
          <a:p>
            <a:r>
              <a:rPr lang="en-US" dirty="0"/>
              <a:t>`terraform output` to view.</a:t>
            </a:r>
          </a:p>
          <a:p>
            <a:endParaRPr lang="en-US" dirty="0"/>
          </a:p>
        </p:txBody>
      </p:sp>
    </p:spTree>
    <p:extLst>
      <p:ext uri="{BB962C8B-B14F-4D97-AF65-F5344CB8AC3E}">
        <p14:creationId xmlns:p14="http://schemas.microsoft.com/office/powerpoint/2010/main" val="31326178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dirty="0"/>
            </a:br>
            <a:r>
              <a:rPr lang="en-US" dirty="0"/>
              <a:t>Create an ACI</a:t>
            </a:r>
          </a:p>
          <a:p>
            <a:endParaRPr lang="en-US" dirty="0"/>
          </a:p>
          <a:p>
            <a:endParaRPr lang="en-US" dirty="0"/>
          </a:p>
        </p:txBody>
      </p:sp>
    </p:spTree>
    <p:extLst>
      <p:ext uri="{BB962C8B-B14F-4D97-AF65-F5344CB8AC3E}">
        <p14:creationId xmlns:p14="http://schemas.microsoft.com/office/powerpoint/2010/main" val="17070743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Might be too soon, maybe just talk about Count.</a:t>
            </a:r>
          </a:p>
          <a:p>
            <a:endParaRPr lang="en-US" dirty="0"/>
          </a:p>
        </p:txBody>
      </p:sp>
    </p:spTree>
    <p:extLst>
      <p:ext uri="{BB962C8B-B14F-4D97-AF65-F5344CB8AC3E}">
        <p14:creationId xmlns:p14="http://schemas.microsoft.com/office/powerpoint/2010/main" val="27724427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Element() If the index is greater than the number of elements, this function will wrap using a standard mod algorithm.</a:t>
            </a:r>
          </a:p>
          <a:p>
            <a:endParaRPr lang="en-US" dirty="0"/>
          </a:p>
          <a:p>
            <a:endParaRPr lang="en-US" dirty="0"/>
          </a:p>
        </p:txBody>
      </p:sp>
    </p:spTree>
    <p:extLst>
      <p:ext uri="{BB962C8B-B14F-4D97-AF65-F5344CB8AC3E}">
        <p14:creationId xmlns:p14="http://schemas.microsoft.com/office/powerpoint/2010/main" val="10670746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Format, for index =2 -&gt; “web-002”</a:t>
            </a:r>
          </a:p>
          <a:p>
            <a:endParaRPr lang="en-US" dirty="0"/>
          </a:p>
          <a:p>
            <a:endParaRPr lang="en-US" dirty="0"/>
          </a:p>
        </p:txBody>
      </p:sp>
    </p:spTree>
    <p:extLst>
      <p:ext uri="{BB962C8B-B14F-4D97-AF65-F5344CB8AC3E}">
        <p14:creationId xmlns:p14="http://schemas.microsoft.com/office/powerpoint/2010/main" val="26913763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Private variable</a:t>
            </a:r>
          </a:p>
        </p:txBody>
      </p:sp>
    </p:spTree>
    <p:extLst>
      <p:ext uri="{BB962C8B-B14F-4D97-AF65-F5344CB8AC3E}">
        <p14:creationId xmlns:p14="http://schemas.microsoft.com/office/powerpoint/2010/main" val="42227769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have been using modules all along.</a:t>
            </a:r>
          </a:p>
          <a:p>
            <a:endParaRPr lang="en-US" dirty="0"/>
          </a:p>
          <a:p>
            <a:r>
              <a:rPr lang="en-US" dirty="0"/>
              <a:t>Variable scoping.</a:t>
            </a:r>
          </a:p>
          <a:p>
            <a:endParaRPr lang="en-US" dirty="0"/>
          </a:p>
        </p:txBody>
      </p:sp>
    </p:spTree>
    <p:extLst>
      <p:ext uri="{BB962C8B-B14F-4D97-AF65-F5344CB8AC3E}">
        <p14:creationId xmlns:p14="http://schemas.microsoft.com/office/powerpoint/2010/main" val="42897686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Detail the variable scoping</a:t>
            </a:r>
          </a:p>
          <a:p>
            <a:endParaRPr lang="en-US" dirty="0"/>
          </a:p>
          <a:p>
            <a:r>
              <a:rPr lang="en-US" dirty="0"/>
              <a:t>Too detailed, ignoring this diagram.</a:t>
            </a:r>
          </a:p>
          <a:p>
            <a:endParaRPr lang="en-US" dirty="0"/>
          </a:p>
        </p:txBody>
      </p:sp>
    </p:spTree>
    <p:extLst>
      <p:ext uri="{BB962C8B-B14F-4D97-AF65-F5344CB8AC3E}">
        <p14:creationId xmlns:p14="http://schemas.microsoft.com/office/powerpoint/2010/main" val="17267096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178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Shape 870"/>
          <p:cNvSpPr>
            <a:spLocks noGrp="1" noRot="1" noChangeAspect="1"/>
          </p:cNvSpPr>
          <p:nvPr>
            <p:ph type="sldImg"/>
          </p:nvPr>
        </p:nvSpPr>
        <p:spPr>
          <a:xfrm>
            <a:off x="381000" y="685800"/>
            <a:ext cx="6096000" cy="3429000"/>
          </a:xfrm>
          <a:prstGeom prst="rect">
            <a:avLst/>
          </a:prstGeom>
        </p:spPr>
        <p:txBody>
          <a:bodyPr/>
          <a:lstStyle/>
          <a:p>
            <a:endParaRPr/>
          </a:p>
        </p:txBody>
      </p:sp>
      <p:sp>
        <p:nvSpPr>
          <p:cNvPr id="871" name="Shape 871"/>
          <p:cNvSpPr>
            <a:spLocks noGrp="1"/>
          </p:cNvSpPr>
          <p:nvPr>
            <p:ph type="body" sz="quarter" idx="1"/>
          </p:nvPr>
        </p:nvSpPr>
        <p:spPr>
          <a:prstGeom prst="rect">
            <a:avLst/>
          </a:prstGeom>
        </p:spPr>
        <p:txBody>
          <a:bodyPr/>
          <a:lstStyle/>
          <a:p>
            <a:pPr defTabSz="685800">
              <a:defRPr sz="1400"/>
            </a:pPr>
            <a:r>
              <a:t>Go from core infrastructure.</a:t>
            </a:r>
          </a:p>
          <a:p>
            <a:pPr defTabSz="685800">
              <a:defRPr sz="1400"/>
            </a:pPr>
            <a:r>
              <a:t>Application platform</a:t>
            </a:r>
          </a:p>
          <a:p>
            <a:pPr defTabSz="685800">
              <a:defRPr sz="1400"/>
            </a:pPr>
            <a:r>
              <a:t>Security</a:t>
            </a:r>
          </a:p>
          <a:p>
            <a:pPr defTabSz="685800">
              <a:defRPr sz="1400"/>
            </a:pPr>
            <a:endParaRPr/>
          </a:p>
          <a:p>
            <a:pPr defTabSz="685800">
              <a:defRPr sz="1400"/>
            </a:pPr>
            <a:r>
              <a:t>As people make this transition those same three layers </a:t>
            </a:r>
          </a:p>
          <a:p>
            <a:pPr defTabSz="685800">
              <a:defRPr sz="1400"/>
            </a:pPr>
            <a:r>
              <a:t>The traditional approach to application infrastructure was relatively straightforward: the infrastructure layer was composed of physical servers running somewhere in a datacenter and then the runtime layer typically included virtual machines as the primary construct.  Your application was then deconstructed across a relatively small number of VMs: perhaps a 3 tier app with a web server, app server and database in separate VMs.</a:t>
            </a:r>
          </a:p>
          <a:p>
            <a:pPr defTabSz="685800">
              <a:defRPr sz="1400"/>
            </a:pPr>
            <a:endParaRPr/>
          </a:p>
          <a:p>
            <a:pPr defTabSz="685800">
              <a:defRPr sz="1400"/>
            </a:pPr>
            <a:r>
              <a:t>As usage of that app increased, the approach was to </a:t>
            </a:r>
            <a:r>
              <a:rPr b="1" i="1">
                <a:latin typeface="+mj-lt"/>
                <a:ea typeface="+mj-ea"/>
                <a:cs typeface="+mj-cs"/>
                <a:sym typeface="Helvetica"/>
              </a:rPr>
              <a:t>scale up</a:t>
            </a:r>
            <a:r>
              <a:t> by adding more compute power at the infrastructure layer and more memory / processing power at the runtime layer.</a:t>
            </a:r>
          </a:p>
        </p:txBody>
      </p:sp>
    </p:spTree>
    <p:extLst>
      <p:ext uri="{BB962C8B-B14F-4D97-AF65-F5344CB8AC3E}">
        <p14:creationId xmlns:p14="http://schemas.microsoft.com/office/powerpoint/2010/main" val="1544857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Enterprise</a:t>
            </a:r>
          </a:p>
        </p:txBody>
      </p:sp>
    </p:spTree>
    <p:extLst>
      <p:ext uri="{BB962C8B-B14F-4D97-AF65-F5344CB8AC3E}">
        <p14:creationId xmlns:p14="http://schemas.microsoft.com/office/powerpoint/2010/main" val="3758353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Consul value max = 512KB.</a:t>
            </a:r>
          </a:p>
        </p:txBody>
      </p:sp>
    </p:spTree>
    <p:extLst>
      <p:ext uri="{BB962C8B-B14F-4D97-AF65-F5344CB8AC3E}">
        <p14:creationId xmlns:p14="http://schemas.microsoft.com/office/powerpoint/2010/main" val="6889564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specify a DIR, but not recommended.</a:t>
            </a:r>
          </a:p>
          <a:p>
            <a:endParaRPr lang="en-US" dirty="0"/>
          </a:p>
        </p:txBody>
      </p:sp>
    </p:spTree>
    <p:extLst>
      <p:ext uri="{BB962C8B-B14F-4D97-AF65-F5344CB8AC3E}">
        <p14:creationId xmlns:p14="http://schemas.microsoft.com/office/powerpoint/2010/main" val="21455950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-check, great for CI server checks.</a:t>
            </a:r>
          </a:p>
        </p:txBody>
      </p:sp>
    </p:spTree>
    <p:extLst>
      <p:ext uri="{BB962C8B-B14F-4D97-AF65-F5344CB8AC3E}">
        <p14:creationId xmlns:p14="http://schemas.microsoft.com/office/powerpoint/2010/main" val="38498367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Doesn’t modify state </a:t>
            </a:r>
          </a:p>
          <a:p>
            <a:r>
              <a:rPr lang="en-US" dirty="0"/>
              <a:t>Can read remotes</a:t>
            </a:r>
          </a:p>
          <a:p>
            <a:r>
              <a:rPr lang="en-US" dirty="0"/>
              <a:t>Can work with out a state (just nothing to query)</a:t>
            </a:r>
          </a:p>
          <a:p>
            <a:endParaRPr lang="en-US" dirty="0"/>
          </a:p>
        </p:txBody>
      </p:sp>
    </p:spTree>
    <p:extLst>
      <p:ext uri="{BB962C8B-B14F-4D97-AF65-F5344CB8AC3E}">
        <p14:creationId xmlns:p14="http://schemas.microsoft.com/office/powerpoint/2010/main" val="12048114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Standup a Virtual Machine using the </a:t>
            </a:r>
            <a:r>
              <a:rPr lang="en-US" sz="2400" b="0">
                <a:effectLst/>
                <a:latin typeface="+mn-lt"/>
                <a:ea typeface="+mn-ea"/>
                <a:cs typeface="+mn-cs"/>
                <a:sym typeface="Calibri"/>
              </a:rPr>
              <a:t>MS verified module.</a:t>
            </a:r>
            <a:endParaRPr lang="en-US" dirty="0"/>
          </a:p>
        </p:txBody>
      </p:sp>
    </p:spTree>
    <p:extLst>
      <p:ext uri="{BB962C8B-B14F-4D97-AF65-F5344CB8AC3E}">
        <p14:creationId xmlns:p14="http://schemas.microsoft.com/office/powerpoint/2010/main" val="40970966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24926157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Using modules</a:t>
            </a:r>
            <a:endParaRPr lang="en-US" dirty="0"/>
          </a:p>
        </p:txBody>
      </p:sp>
    </p:spTree>
    <p:extLst>
      <p:ext uri="{BB962C8B-B14F-4D97-AF65-F5344CB8AC3E}">
        <p14:creationId xmlns:p14="http://schemas.microsoft.com/office/powerpoint/2010/main" val="28556022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lang="en-US" dirty="0"/>
              <a:t>Open Source:</a:t>
            </a:r>
          </a:p>
          <a:p>
            <a:pPr marL="285750" indent="-285750">
              <a:buFont typeface="Arial" panose="020B0604020202020204" pitchFamily="34" charset="0"/>
              <a:buChar char="•"/>
              <a:defRPr sz="1400"/>
            </a:pPr>
            <a:r>
              <a:rPr lang="en-US" dirty="0" err="1"/>
              <a:t>IaC</a:t>
            </a:r>
            <a:endParaRPr lang="en-US" dirty="0"/>
          </a:p>
          <a:p>
            <a:pPr marL="285750" indent="-285750">
              <a:buFont typeface="Arial" panose="020B0604020202020204" pitchFamily="34" charset="0"/>
              <a:buChar char="•"/>
              <a:defRPr sz="1400"/>
            </a:pPr>
            <a:r>
              <a:rPr lang="en-US" dirty="0"/>
              <a:t>Workflow (plan/apply)</a:t>
            </a:r>
          </a:p>
          <a:p>
            <a:pPr marL="285750" indent="-285750">
              <a:buFont typeface="Arial" panose="020B0604020202020204" pitchFamily="34" charset="0"/>
              <a:buChar char="•"/>
              <a:defRPr sz="1400"/>
            </a:pPr>
            <a:r>
              <a:rPr lang="en-US" dirty="0"/>
              <a:t>Public Module Registry</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Pro:</a:t>
            </a:r>
          </a:p>
          <a:p>
            <a:pPr marL="285750" indent="-285750">
              <a:buFont typeface="Arial" panose="020B0604020202020204" pitchFamily="34" charset="0"/>
              <a:buChar char="•"/>
              <a:defRPr sz="1400"/>
            </a:pPr>
            <a:r>
              <a:rPr lang="en-US" dirty="0"/>
              <a:t>Workspace Management GUI</a:t>
            </a:r>
          </a:p>
          <a:p>
            <a:pPr marL="285750" indent="-285750">
              <a:buFont typeface="Arial" panose="020B0604020202020204" pitchFamily="34" charset="0"/>
              <a:buChar char="•"/>
              <a:defRPr sz="1400"/>
            </a:pPr>
            <a:r>
              <a:rPr lang="en-US" dirty="0"/>
              <a:t>VC Connections</a:t>
            </a:r>
          </a:p>
          <a:p>
            <a:pPr marL="285750" indent="-285750">
              <a:buFont typeface="Arial" panose="020B0604020202020204" pitchFamily="34" charset="0"/>
              <a:buChar char="•"/>
              <a:defRPr sz="1400"/>
            </a:pPr>
            <a:r>
              <a:rPr lang="en-US" dirty="0"/>
              <a:t>Private Module Registry</a:t>
            </a:r>
          </a:p>
          <a:p>
            <a:pPr marL="285750" indent="-285750">
              <a:buFont typeface="Arial" panose="020B0604020202020204" pitchFamily="34" charset="0"/>
              <a:buChar char="•"/>
              <a:defRPr sz="1400"/>
            </a:pPr>
            <a:r>
              <a:rPr lang="en-US" dirty="0"/>
              <a:t>SaaS</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Premium:</a:t>
            </a:r>
          </a:p>
          <a:p>
            <a:pPr marL="285750" indent="-285750">
              <a:buFont typeface="Arial" panose="020B0604020202020204" pitchFamily="34" charset="0"/>
              <a:buChar char="•"/>
              <a:defRPr sz="1400"/>
            </a:pPr>
            <a:r>
              <a:rPr lang="en-US" dirty="0"/>
              <a:t>Private Install option</a:t>
            </a:r>
          </a:p>
          <a:p>
            <a:pPr marL="285750" indent="-285750">
              <a:buFont typeface="Arial" panose="020B0604020202020204" pitchFamily="34" charset="0"/>
              <a:buChar char="•"/>
              <a:defRPr sz="1400"/>
            </a:pPr>
            <a:r>
              <a:rPr lang="en-US" dirty="0"/>
              <a:t>Policy as Code</a:t>
            </a:r>
          </a:p>
          <a:p>
            <a:pPr marL="285750" indent="-285750">
              <a:buFont typeface="Arial" panose="020B0604020202020204" pitchFamily="34" charset="0"/>
              <a:buChar char="•"/>
              <a:defRPr sz="1400"/>
            </a:pPr>
            <a:r>
              <a:rPr lang="en-US" dirty="0"/>
              <a:t>Audit Logs</a:t>
            </a:r>
          </a:p>
          <a:p>
            <a:pPr marL="0" indent="0">
              <a:buFont typeface="Arial" panose="020B0604020202020204" pitchFamily="34" charset="0"/>
              <a:buNone/>
              <a:defRPr sz="1400"/>
            </a:pPr>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dirty="0"/>
              <a:t>The foundation of Terraform is the open source project and addresses the concern for individuals:</a:t>
            </a:r>
          </a:p>
          <a:p>
            <a:pPr marL="228600" indent="-228600">
              <a:buSzPct val="100000"/>
              <a:buChar char="•"/>
              <a:defRPr sz="1400"/>
            </a:pPr>
            <a:r>
              <a:rPr dirty="0"/>
              <a:t>use infrastructure as code to create reusable configuration, enable automation, and manage infrastructure in cloud, at scale</a:t>
            </a:r>
          </a:p>
          <a:p>
            <a:pPr marL="228600" indent="-228600">
              <a:buSzPct val="100000"/>
              <a:buChar char="•"/>
              <a:defRPr sz="1400"/>
            </a:pPr>
            <a:r>
              <a:rPr dirty="0"/>
              <a:t>use a consistent workflow for many different infrastructure providers to safely and consistently provision infrastructure and without having to learn other provision and management tools</a:t>
            </a:r>
          </a:p>
          <a:p>
            <a:pPr>
              <a:defRPr sz="1400"/>
            </a:pPr>
            <a:endParaRPr dirty="0"/>
          </a:p>
          <a:p>
            <a:pPr>
              <a:defRPr sz="1400"/>
            </a:pPr>
            <a:r>
              <a:rPr dirty="0"/>
              <a:t>As Terraform adoption grows beyond 1 or 2 users (which is how it generally begins) and as the organizational structure of infrastructure management grows there are a set of requirements around collaboration and governance that become helpful to using Terraform at scale for your organization. </a:t>
            </a:r>
          </a:p>
          <a:p>
            <a:pPr>
              <a:defRPr sz="1400"/>
            </a:pPr>
            <a:endParaRPr dirty="0"/>
          </a:p>
          <a:p>
            <a:pPr>
              <a:defRPr sz="1400"/>
            </a:pPr>
            <a:r>
              <a:rPr dirty="0"/>
              <a:t>Additionally to this, there is also the element of support for daily and long term success through enterprise levels of support. This includes both on-call support for daily issues but also long-terms architecture guidance and technical account management. This is what is offered as part of Terraform Enterprise. The focus of the Terraform Enterprise Pro is collaboration and the Terraform Enterprise Premium is governance. </a:t>
            </a:r>
          </a:p>
          <a:p>
            <a:pPr>
              <a:defRPr sz="1400"/>
            </a:pPr>
            <a:endParaRPr dirty="0"/>
          </a:p>
        </p:txBody>
      </p:sp>
    </p:spTree>
    <p:extLst>
      <p:ext uri="{BB962C8B-B14F-4D97-AF65-F5344CB8AC3E}">
        <p14:creationId xmlns:p14="http://schemas.microsoft.com/office/powerpoint/2010/main" val="3999442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29"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chor="b" anchorCtr="0">
            <a:normAutofit/>
          </a:bodyPr>
          <a:lstStyle>
            <a:lvl1pPr marL="604157" indent="-604157">
              <a:buSzTx/>
              <a:defRPr sz="4200">
                <a:solidFill>
                  <a:schemeClr val="tx1"/>
                </a:solidFill>
              </a:defRPr>
            </a:lvl1pPr>
          </a:lstStyle>
          <a:p>
            <a:pPr marL="0" indent="0">
              <a:buSzTx/>
              <a:buFontTx/>
              <a:buNone/>
              <a:defRPr sz="4200">
                <a:solidFill>
                  <a:srgbClr val="D0CECE"/>
                </a:solidFill>
              </a:defRPr>
            </a:pPr>
            <a:endParaRPr dirty="0"/>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pic>
        <p:nvPicPr>
          <p:cNvPr id="185"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t>hello@hashicorp.com</a:t>
            </a:r>
          </a:p>
        </p:txBody>
      </p:sp>
      <p:sp>
        <p:nvSpPr>
          <p:cNvPr id="188" name="Shape 188"/>
          <p:cNvSpPr/>
          <p:nvPr/>
        </p:nvSpPr>
        <p:spPr>
          <a:xfrm>
            <a:off x="8506413" y="12317610"/>
            <a:ext cx="3584499"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extLst/>
          </a:blip>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t>hello@hashicorp.com</a:t>
            </a:r>
          </a:p>
        </p:txBody>
      </p:sp>
      <p:sp>
        <p:nvSpPr>
          <p:cNvPr id="199" name="Shape 199"/>
          <p:cNvSpPr/>
          <p:nvPr/>
        </p:nvSpPr>
        <p:spPr>
          <a:xfrm>
            <a:off x="8506413" y="12317610"/>
            <a:ext cx="3584499"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t>www.hashicorp.com</a:t>
            </a:r>
          </a:p>
        </p:txBody>
      </p:sp>
      <p:pic>
        <p:nvPicPr>
          <p:cNvPr id="200" name="image29.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CodeBox-Terraform">
    <p:spTree>
      <p:nvGrpSpPr>
        <p:cNvPr id="1" name=""/>
        <p:cNvGrpSpPr/>
        <p:nvPr/>
      </p:nvGrpSpPr>
      <p:grpSpPr>
        <a:xfrm>
          <a:off x="0" y="0"/>
          <a:ext cx="0" cy="0"/>
          <a:chOff x="0" y="0"/>
          <a:chExt cx="0" cy="0"/>
        </a:xfrm>
      </p:grpSpPr>
      <p:pic>
        <p:nvPicPr>
          <p:cNvPr id="244"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49" name="Group 249"/>
          <p:cNvGrpSpPr/>
          <p:nvPr/>
        </p:nvGrpSpPr>
        <p:grpSpPr>
          <a:xfrm>
            <a:off x="659357" y="776666"/>
            <a:ext cx="1813537" cy="2060689"/>
            <a:chOff x="0" y="0"/>
            <a:chExt cx="1813536" cy="2060688"/>
          </a:xfrm>
        </p:grpSpPr>
        <p:sp>
          <p:nvSpPr>
            <p:cNvPr id="245" name="Shape 245"/>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6" name="Shape 246"/>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7" name="Shape 247"/>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8" name="Shape 248"/>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50" name="Shape 250"/>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251" name="Shape 251"/>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52" name="Shape 252"/>
          <p:cNvSpPr>
            <a:spLocks noGrp="1"/>
          </p:cNvSpPr>
          <p:nvPr>
            <p:ph type="body" sz="half" idx="13"/>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253" name="Shape 253"/>
          <p:cNvSpPr>
            <a:spLocks noGrp="1"/>
          </p:cNvSpPr>
          <p:nvPr>
            <p:ph type="body" sz="quarter" idx="14"/>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
        <p:nvSpPr>
          <p:cNvPr id="254" name="Shape 254"/>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55" name="Shape 255"/>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56" name="Shape 256"/>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57" name="Shape 257"/>
          <p:cNvSpPr>
            <a:spLocks noGrp="1"/>
          </p:cNvSpPr>
          <p:nvPr>
            <p:ph type="body" sz="quarter" idx="15"/>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58" name="Shape 25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43"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extLst/>
          </a:blip>
          <a:stretch>
            <a:fillRect/>
          </a:stretch>
        </p:blipFill>
        <p:spPr>
          <a:xfrm>
            <a:off x="-1" y="278779"/>
            <a:ext cx="24384001" cy="13716001"/>
          </a:xfrm>
          <a:prstGeom prst="rect">
            <a:avLst/>
          </a:prstGeom>
          <a:ln w="12700">
            <a:miter lim="400000"/>
          </a:ln>
        </p:spPr>
      </p:pic>
      <p:sp>
        <p:nvSpPr>
          <p:cNvPr id="21" name="Shape 458">
            <a:extLst>
              <a:ext uri="{FF2B5EF4-FFF2-40B4-BE49-F238E27FC236}">
                <a16:creationId xmlns:a16="http://schemas.microsoft.com/office/drawing/2014/main" id="{33270A15-4564-8042-8315-F648CF17AA15}"/>
              </a:ext>
            </a:extLst>
          </p:cNvPr>
          <p:cNvSpPr/>
          <p:nvPr userDrawn="1"/>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59" name="Shape 459"/>
          <p:cNvSpPr>
            <a:spLocks noGrp="1"/>
          </p:cNvSpPr>
          <p:nvPr>
            <p:ph type="body" idx="1"/>
          </p:nvPr>
        </p:nvSpPr>
        <p:spPr>
          <a:xfrm>
            <a:off x="1453186" y="3349719"/>
            <a:ext cx="21745481" cy="9241292"/>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67" name="Shape 467"/>
          <p:cNvSpPr/>
          <p:nvPr/>
        </p:nvSpPr>
        <p:spPr>
          <a:xfrm>
            <a:off x="1451869" y="1294981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 name="Text Placeholder 5">
            <a:extLst>
              <a:ext uri="{FF2B5EF4-FFF2-40B4-BE49-F238E27FC236}">
                <a16:creationId xmlns:a16="http://schemas.microsoft.com/office/drawing/2014/main" id="{670D6D46-CA8F-CF41-BA5D-BFC96F1EF4AF}"/>
              </a:ext>
            </a:extLst>
          </p:cNvPr>
          <p:cNvSpPr>
            <a:spLocks noGrp="1"/>
          </p:cNvSpPr>
          <p:nvPr>
            <p:ph type="body" sz="quarter" idx="10" hasCustomPrompt="1"/>
          </p:nvPr>
        </p:nvSpPr>
        <p:spPr>
          <a:xfrm>
            <a:off x="9612352" y="12882563"/>
            <a:ext cx="12679324" cy="547687"/>
          </a:xfrm>
        </p:spPr>
        <p:txBody>
          <a:bodyPr/>
          <a:lstStyle>
            <a:lvl1pPr marL="0" indent="0" algn="r">
              <a:buNone/>
              <a:defRPr sz="2400">
                <a:solidFill>
                  <a:schemeClr val="accent2"/>
                </a:solidFill>
              </a:defRPr>
            </a:lvl1pPr>
          </a:lstStyle>
          <a:p>
            <a:pPr lvl="0"/>
            <a:r>
              <a:rPr lang="en-US" dirty="0"/>
              <a:t>&lt;Insert Link&gt;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p:spTree>
      <p:nvGrpSpPr>
        <p:cNvPr id="1" name=""/>
        <p:cNvGrpSpPr/>
        <p:nvPr/>
      </p:nvGrpSpPr>
      <p:grpSpPr>
        <a:xfrm>
          <a:off x="0" y="0"/>
          <a:ext cx="0" cy="0"/>
          <a:chOff x="0" y="0"/>
          <a:chExt cx="0" cy="0"/>
        </a:xfrm>
      </p:grpSpPr>
      <p:pic>
        <p:nvPicPr>
          <p:cNvPr id="475" name="image18.jpg"/>
          <p:cNvPicPr>
            <a:picLocks noChangeAspect="1"/>
          </p:cNvPicPr>
          <p:nvPr/>
        </p:nvPicPr>
        <p:blipFill>
          <a:blip r:embed="rId2">
            <a:alphaModFix amt="34000"/>
            <a:extLst/>
          </a:blip>
          <a:stretch>
            <a:fillRect/>
          </a:stretch>
        </p:blipFill>
        <p:spPr>
          <a:xfrm>
            <a:off x="-1" y="289930"/>
            <a:ext cx="24384001" cy="13716001"/>
          </a:xfrm>
          <a:prstGeom prst="rect">
            <a:avLst/>
          </a:prstGeom>
          <a:ln w="12700">
            <a:miter lim="400000"/>
          </a:ln>
        </p:spPr>
      </p:pic>
      <p:sp>
        <p:nvSpPr>
          <p:cNvPr id="476" name="Shape 476"/>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77" name="Shape 477"/>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8" name="Shape 478"/>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9" name="Shape 479"/>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80" name="Shape 480"/>
          <p:cNvSpPr>
            <a:spLocks noGrp="1"/>
          </p:cNvSpPr>
          <p:nvPr>
            <p:ph type="body" idx="1"/>
          </p:nvPr>
        </p:nvSpPr>
        <p:spPr>
          <a:xfrm>
            <a:off x="1451869" y="4126279"/>
            <a:ext cx="21746797"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484" name="Group 484"/>
          <p:cNvGrpSpPr/>
          <p:nvPr/>
        </p:nvGrpSpPr>
        <p:grpSpPr>
          <a:xfrm>
            <a:off x="22603860" y="12793059"/>
            <a:ext cx="594806" cy="629478"/>
            <a:chOff x="0" y="0"/>
            <a:chExt cx="594805" cy="629477"/>
          </a:xfrm>
        </p:grpSpPr>
        <p:sp>
          <p:nvSpPr>
            <p:cNvPr id="481" name="Shape 48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2" name="Shape 48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3" name="Shape 48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85" name="Shape 48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86" name="Shape 486"/>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87" name="Shape 48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w/2 LINE TITLE">
    <p:spTree>
      <p:nvGrpSpPr>
        <p:cNvPr id="1" name=""/>
        <p:cNvGrpSpPr/>
        <p:nvPr/>
      </p:nvGrpSpPr>
      <p:grpSpPr>
        <a:xfrm>
          <a:off x="0" y="0"/>
          <a:ext cx="0" cy="0"/>
          <a:chOff x="0" y="0"/>
          <a:chExt cx="0" cy="0"/>
        </a:xfrm>
      </p:grpSpPr>
      <p:pic>
        <p:nvPicPr>
          <p:cNvPr id="51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12" name="Shape 512"/>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13" name="Shape 51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4" name="Shape 514"/>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5" name="Shape 515"/>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19" name="Group 519"/>
          <p:cNvGrpSpPr/>
          <p:nvPr/>
        </p:nvGrpSpPr>
        <p:grpSpPr>
          <a:xfrm>
            <a:off x="22603860" y="12793059"/>
            <a:ext cx="594806" cy="629478"/>
            <a:chOff x="0" y="0"/>
            <a:chExt cx="594805" cy="629477"/>
          </a:xfrm>
        </p:grpSpPr>
        <p:sp>
          <p:nvSpPr>
            <p:cNvPr id="516" name="Shape 51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7" name="Shape 51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8" name="Shape 51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20" name="Shape 520"/>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21" name="Shape 521"/>
          <p:cNvSpPr/>
          <p:nvPr/>
        </p:nvSpPr>
        <p:spPr>
          <a:xfrm>
            <a:off x="1451869" y="4126279"/>
            <a:ext cx="21746797" cy="8137689"/>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ormAutofit/>
          </a:bodyPr>
          <a:lstStyle>
            <a:lvl1pPr marL="457200" indent="-45720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1pPr>
            <a:lvl2pPr marL="800100" indent="-51435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2pPr>
            <a:lvl3pPr marL="1103766"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3pPr>
            <a:lvl4pPr marL="1330778"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4pPr>
            <a:lvl5pPr marL="1557112" indent="-582387">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2" name="Shape 522"/>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59"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38" name="Shape 538"/>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55" name="Shape 55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2 Column">
    <p:spTree>
      <p:nvGrpSpPr>
        <p:cNvPr id="1" name=""/>
        <p:cNvGrpSpPr/>
        <p:nvPr/>
      </p:nvGrpSpPr>
      <p:grpSpPr>
        <a:xfrm>
          <a:off x="0" y="0"/>
          <a:ext cx="0" cy="0"/>
          <a:chOff x="0" y="0"/>
          <a:chExt cx="0" cy="0"/>
        </a:xfrm>
      </p:grpSpPr>
      <p:pic>
        <p:nvPicPr>
          <p:cNvPr id="564"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65" name="Shape 565"/>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66" name="Shape 566"/>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7" name="Shape 567"/>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68" name="Shape 568"/>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9" name="Shape 569"/>
          <p:cNvSpPr>
            <a:spLocks noGrp="1"/>
          </p:cNvSpPr>
          <p:nvPr>
            <p:ph type="body" sz="half" idx="1"/>
          </p:nvPr>
        </p:nvSpPr>
        <p:spPr>
          <a:xfrm>
            <a:off x="1451869" y="3323165"/>
            <a:ext cx="10475971" cy="9241107"/>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70" name="Shape 570"/>
          <p:cNvSpPr>
            <a:spLocks noGrp="1"/>
          </p:cNvSpPr>
          <p:nvPr>
            <p:ph type="body" sz="half" idx="13"/>
          </p:nvPr>
        </p:nvSpPr>
        <p:spPr>
          <a:xfrm>
            <a:off x="12517117" y="3323165"/>
            <a:ext cx="10829203" cy="9241105"/>
          </a:xfrm>
          <a:prstGeom prst="rect">
            <a:avLst/>
          </a:prstGeom>
          <a:ln w="12700"/>
        </p:spPr>
        <p:txBody>
          <a:bodyPr>
            <a:normAutofit/>
          </a:bodyPr>
          <a:lstStyle/>
          <a:p>
            <a:pPr marL="457200" indent="-457200" defTabSz="1828800">
              <a:spcBef>
                <a:spcPts val="1600"/>
              </a:spcBef>
              <a:buClr>
                <a:schemeClr val="accent1"/>
              </a:buClr>
              <a:buFont typeface="Wingdings-Regular"/>
              <a:buChar char="▪"/>
              <a:defRPr sz="4800">
                <a:solidFill>
                  <a:srgbClr val="44546A"/>
                </a:solidFill>
              </a:defRPr>
            </a:pPr>
            <a:endParaRPr/>
          </a:p>
        </p:txBody>
      </p:sp>
      <p:grpSp>
        <p:nvGrpSpPr>
          <p:cNvPr id="574" name="Group 574"/>
          <p:cNvGrpSpPr/>
          <p:nvPr/>
        </p:nvGrpSpPr>
        <p:grpSpPr>
          <a:xfrm>
            <a:off x="22603860" y="12793059"/>
            <a:ext cx="594806" cy="629478"/>
            <a:chOff x="0" y="0"/>
            <a:chExt cx="594805" cy="629477"/>
          </a:xfrm>
        </p:grpSpPr>
        <p:sp>
          <p:nvSpPr>
            <p:cNvPr id="571" name="Shape 5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2" name="Shape 5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3" name="Shape 5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75" name="Shape 57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76" name="Shape 57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pic" sz="half" idx="13"/>
          </p:nvPr>
        </p:nvSpPr>
        <p:spPr>
          <a:xfrm>
            <a:off x="12615336" y="3323165"/>
            <a:ext cx="10587568" cy="8940804"/>
          </a:xfrm>
          <a:prstGeom prst="rect">
            <a:avLst/>
          </a:prstGeom>
          <a:ln w="12700"/>
        </p:spPr>
        <p:txBody>
          <a:bodyPr lIns="91439" tIns="45719" rIns="91439" bIns="45719"/>
          <a:lstStyle/>
          <a:p>
            <a:endParaRP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14" name="Shape 61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32" name="Shape 632"/>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635" name="Shape 635"/>
          <p:cNvSpPr>
            <a:spLocks noGrp="1"/>
          </p:cNvSpPr>
          <p:nvPr>
            <p:ph type="pic" sz="half" idx="14"/>
          </p:nvPr>
        </p:nvSpPr>
        <p:spPr>
          <a:xfrm>
            <a:off x="12615336" y="4126279"/>
            <a:ext cx="10587568" cy="8091242"/>
          </a:xfrm>
          <a:prstGeom prst="rect">
            <a:avLst/>
          </a:prstGeom>
          <a:ln w="12700"/>
        </p:spPr>
        <p:txBody>
          <a:bodyPr lIns="91439" tIns="45719" rIns="91439" bIns="45719"/>
          <a:lstStyle/>
          <a:p>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Feature Slide - Terraform ">
    <p:spTree>
      <p:nvGrpSpPr>
        <p:cNvPr id="1" name=""/>
        <p:cNvGrpSpPr/>
        <p:nvPr/>
      </p:nvGrpSpPr>
      <p:grpSpPr>
        <a:xfrm>
          <a:off x="0" y="0"/>
          <a:ext cx="0" cy="0"/>
          <a:chOff x="0" y="0"/>
          <a:chExt cx="0" cy="0"/>
        </a:xfrm>
      </p:grpSpPr>
      <p:pic>
        <p:nvPicPr>
          <p:cNvPr id="675"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7873646" cy="13715795"/>
          </a:xfrm>
          <a:prstGeom prst="rect">
            <a:avLst/>
          </a:prstGeom>
          <a:ln w="12700">
            <a:miter lim="400000"/>
          </a:ln>
        </p:spPr>
      </p:pic>
      <p:sp>
        <p:nvSpPr>
          <p:cNvPr id="676" name="Shape 676"/>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77" name="Shape 677"/>
          <p:cNvSpPr/>
          <p:nvPr/>
        </p:nvSpPr>
        <p:spPr>
          <a:xfrm>
            <a:off x="-1" y="-9283"/>
            <a:ext cx="24384001" cy="3081870"/>
          </a:xfrm>
          <a:prstGeom prst="rect">
            <a:avLst/>
          </a:prstGeom>
          <a:solidFill>
            <a:srgbClr val="FFFFFF"/>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682" name="Group 682"/>
          <p:cNvGrpSpPr/>
          <p:nvPr/>
        </p:nvGrpSpPr>
        <p:grpSpPr>
          <a:xfrm>
            <a:off x="502821" y="460005"/>
            <a:ext cx="1880329" cy="2143294"/>
            <a:chOff x="0" y="0"/>
            <a:chExt cx="1880328" cy="2143293"/>
          </a:xfrm>
        </p:grpSpPr>
        <p:sp>
          <p:nvSpPr>
            <p:cNvPr id="678" name="Shape 678"/>
            <p:cNvSpPr/>
            <p:nvPr/>
          </p:nvSpPr>
          <p:spPr>
            <a:xfrm>
              <a:off x="649270" y="379322"/>
              <a:ext cx="581786"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79" name="Shape 679"/>
            <p:cNvSpPr/>
            <p:nvPr/>
          </p:nvSpPr>
          <p:spPr>
            <a:xfrm>
              <a:off x="1293889" y="379322"/>
              <a:ext cx="586440"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0" name="Shape 680"/>
            <p:cNvSpPr/>
            <p:nvPr/>
          </p:nvSpPr>
          <p:spPr>
            <a:xfrm>
              <a:off x="-1" y="-1"/>
              <a:ext cx="584114" cy="10169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1" name="Shape 681"/>
            <p:cNvSpPr/>
            <p:nvPr/>
          </p:nvSpPr>
          <p:spPr>
            <a:xfrm>
              <a:off x="649270" y="1128661"/>
              <a:ext cx="581786" cy="1014633"/>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683" name="Shape 683"/>
          <p:cNvSpPr>
            <a:spLocks noGrp="1"/>
          </p:cNvSpPr>
          <p:nvPr>
            <p:ph type="title"/>
          </p:nvPr>
        </p:nvSpPr>
        <p:spPr>
          <a:xfrm>
            <a:off x="3523701" y="803493"/>
            <a:ext cx="15367001" cy="1456318"/>
          </a:xfrm>
          <a:prstGeom prst="rect">
            <a:avLst/>
          </a:prstGeom>
        </p:spPr>
        <p:txBody>
          <a:bodyPr/>
          <a:lstStyle>
            <a:lvl1pPr>
              <a:spcBef>
                <a:spcPts val="2500"/>
              </a:spcBef>
              <a:defRPr sz="8400"/>
            </a:lvl1pPr>
          </a:lstStyle>
          <a:p>
            <a:r>
              <a:t>Title Text</a:t>
            </a:r>
          </a:p>
        </p:txBody>
      </p:sp>
      <p:sp>
        <p:nvSpPr>
          <p:cNvPr id="684" name="Shape 6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pic>
        <p:nvPicPr>
          <p:cNvPr id="69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92" name="Shape 692"/>
          <p:cNvSpPr/>
          <p:nvPr/>
        </p:nvSpPr>
        <p:spPr>
          <a:xfrm>
            <a:off x="1175173" y="783772"/>
            <a:ext cx="22023494" cy="12870617"/>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3" name="Shape 69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94" name="Shape 694"/>
          <p:cNvSpPr>
            <a:spLocks noGrp="1"/>
          </p:cNvSpPr>
          <p:nvPr>
            <p:ph type="title"/>
          </p:nvPr>
        </p:nvSpPr>
        <p:spPr>
          <a:xfrm>
            <a:off x="1451869" y="783573"/>
            <a:ext cx="21746797" cy="2207523"/>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95" name="Shape 695"/>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699" name="Group 699"/>
          <p:cNvGrpSpPr/>
          <p:nvPr/>
        </p:nvGrpSpPr>
        <p:grpSpPr>
          <a:xfrm>
            <a:off x="22603860" y="12793059"/>
            <a:ext cx="594806" cy="629478"/>
            <a:chOff x="0" y="0"/>
            <a:chExt cx="594805" cy="629477"/>
          </a:xfrm>
        </p:grpSpPr>
        <p:sp>
          <p:nvSpPr>
            <p:cNvPr id="696" name="Shape 69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7" name="Shape 69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8" name="Shape 69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00" name="Shape 700"/>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701" name="Shape 701"/>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73" name="image2.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erraform - Terminal">
    <p:bg>
      <p:bgPr>
        <a:solidFill>
          <a:srgbClr val="FFFFFF"/>
        </a:solidFill>
        <a:effectLst/>
      </p:bgPr>
    </p:bg>
    <p:spTree>
      <p:nvGrpSpPr>
        <p:cNvPr id="1" name=""/>
        <p:cNvGrpSpPr/>
        <p:nvPr/>
      </p:nvGrpSpPr>
      <p:grpSpPr>
        <a:xfrm>
          <a:off x="0" y="0"/>
          <a:ext cx="0" cy="0"/>
          <a:chOff x="0" y="0"/>
          <a:chExt cx="0" cy="0"/>
        </a:xfrm>
      </p:grpSpPr>
      <p:pic>
        <p:nvPicPr>
          <p:cNvPr id="97" name="logo.png" descr="logo.png"/>
          <p:cNvPicPr>
            <a:picLocks noChangeAspect="1"/>
          </p:cNvPicPr>
          <p:nvPr/>
        </p:nvPicPr>
        <p:blipFill>
          <a:blip r:embed="rId2">
            <a:extLst/>
          </a:blip>
          <a:stretch>
            <a:fillRect/>
          </a:stretch>
        </p:blipFill>
        <p:spPr>
          <a:xfrm>
            <a:off x="-254000" y="6020693"/>
            <a:ext cx="7620000" cy="8770190"/>
          </a:xfrm>
          <a:prstGeom prst="rect">
            <a:avLst/>
          </a:prstGeom>
          <a:ln w="12700">
            <a:miter lim="400000"/>
          </a:ln>
        </p:spPr>
      </p:pic>
      <p:sp>
        <p:nvSpPr>
          <p:cNvPr id="98" name="Rectangle"/>
          <p:cNvSpPr/>
          <p:nvPr/>
        </p:nvSpPr>
        <p:spPr>
          <a:xfrm>
            <a:off x="5702300" y="1862162"/>
            <a:ext cx="17780000" cy="10505928"/>
          </a:xfrm>
          <a:prstGeom prst="rect">
            <a:avLst/>
          </a:prstGeom>
          <a:solidFill>
            <a:srgbClr val="010223"/>
          </a:solidFill>
          <a:ln w="38100">
            <a:solidFill>
              <a:srgbClr val="010223"/>
            </a:solidFill>
            <a:miter lim="400000"/>
          </a:ln>
        </p:spPr>
        <p:txBody>
          <a:bodyPr lIns="50800" tIns="50800" rIns="50800" bIns="50800" anchor="ctr"/>
          <a:lstStyle/>
          <a:p>
            <a:pPr defTabSz="825500">
              <a:defRPr sz="3200"/>
            </a:pPr>
            <a:endParaRPr sz="3200"/>
          </a:p>
        </p:txBody>
      </p:sp>
      <p:sp>
        <p:nvSpPr>
          <p:cNvPr id="99" name="Rectangle"/>
          <p:cNvSpPr/>
          <p:nvPr/>
        </p:nvSpPr>
        <p:spPr>
          <a:xfrm>
            <a:off x="5702299" y="1335213"/>
            <a:ext cx="17780002" cy="760998"/>
          </a:xfrm>
          <a:prstGeom prst="rect">
            <a:avLst/>
          </a:prstGeom>
          <a:solidFill>
            <a:srgbClr val="5C4EE5"/>
          </a:solidFill>
          <a:ln w="38100">
            <a:solidFill>
              <a:srgbClr val="5C4EE5"/>
            </a:solidFill>
            <a:miter lim="400000"/>
          </a:ln>
        </p:spPr>
        <p:txBody>
          <a:bodyPr lIns="50800" tIns="50800" rIns="50800" bIns="50800" anchor="ctr"/>
          <a:lstStyle/>
          <a:p>
            <a:pPr defTabSz="825500">
              <a:defRPr sz="3200"/>
            </a:pPr>
            <a:endParaRPr sz="3200"/>
          </a:p>
        </p:txBody>
      </p:sp>
      <p:sp>
        <p:nvSpPr>
          <p:cNvPr id="100" name="Circle"/>
          <p:cNvSpPr/>
          <p:nvPr/>
        </p:nvSpPr>
        <p:spPr>
          <a:xfrm>
            <a:off x="6813215" y="1580007"/>
            <a:ext cx="271410" cy="271410"/>
          </a:xfrm>
          <a:prstGeom prst="ellipse">
            <a:avLst/>
          </a:prstGeom>
          <a:solidFill>
            <a:srgbClr val="263235">
              <a:alpha val="40000"/>
            </a:srgbClr>
          </a:solidFill>
          <a:ln w="12700">
            <a:miter lim="400000"/>
          </a:ln>
        </p:spPr>
        <p:txBody>
          <a:bodyPr lIns="50800" tIns="50800" rIns="50800" bIns="50800" anchor="ctr"/>
          <a:lstStyle/>
          <a:p>
            <a:pPr defTabSz="825500">
              <a:defRPr sz="3200"/>
            </a:pPr>
            <a:endParaRPr sz="3200"/>
          </a:p>
        </p:txBody>
      </p:sp>
      <p:sp>
        <p:nvSpPr>
          <p:cNvPr id="101" name="Circle"/>
          <p:cNvSpPr/>
          <p:nvPr/>
        </p:nvSpPr>
        <p:spPr>
          <a:xfrm>
            <a:off x="6391436" y="1580007"/>
            <a:ext cx="271412" cy="271410"/>
          </a:xfrm>
          <a:prstGeom prst="ellipse">
            <a:avLst/>
          </a:prstGeom>
          <a:solidFill>
            <a:srgbClr val="263235">
              <a:alpha val="60000"/>
            </a:srgbClr>
          </a:solidFill>
          <a:ln w="12700">
            <a:miter lim="400000"/>
          </a:ln>
        </p:spPr>
        <p:txBody>
          <a:bodyPr lIns="50800" tIns="50800" rIns="50800" bIns="50800" anchor="ctr"/>
          <a:lstStyle/>
          <a:p>
            <a:pPr defTabSz="825500">
              <a:defRPr sz="3200"/>
            </a:pPr>
            <a:endParaRPr sz="3200"/>
          </a:p>
        </p:txBody>
      </p:sp>
      <p:sp>
        <p:nvSpPr>
          <p:cNvPr id="102" name="Circle"/>
          <p:cNvSpPr/>
          <p:nvPr/>
        </p:nvSpPr>
        <p:spPr>
          <a:xfrm>
            <a:off x="5969659" y="1580007"/>
            <a:ext cx="271410" cy="271410"/>
          </a:xfrm>
          <a:prstGeom prst="ellipse">
            <a:avLst/>
          </a:prstGeom>
          <a:solidFill>
            <a:srgbClr val="263235">
              <a:alpha val="80000"/>
            </a:srgbClr>
          </a:solidFill>
          <a:ln w="12700">
            <a:miter lim="400000"/>
          </a:ln>
        </p:spPr>
        <p:txBody>
          <a:bodyPr lIns="50800" tIns="50800" rIns="50800" bIns="50800" anchor="ctr"/>
          <a:lstStyle/>
          <a:p>
            <a:pPr defTabSz="825500">
              <a:defRPr sz="3200"/>
            </a:pPr>
            <a:endParaRPr sz="3200"/>
          </a:p>
        </p:txBody>
      </p:sp>
      <p:sp>
        <p:nvSpPr>
          <p:cNvPr id="103" name="Text"/>
          <p:cNvSpPr txBox="1">
            <a:spLocks noGrp="1"/>
          </p:cNvSpPr>
          <p:nvPr>
            <p:ph type="body" sz="quarter" idx="13"/>
          </p:nvPr>
        </p:nvSpPr>
        <p:spPr>
          <a:xfrm>
            <a:off x="6256972" y="2587657"/>
            <a:ext cx="16670656" cy="740072"/>
          </a:xfrm>
          <a:prstGeom prst="rect">
            <a:avLst/>
          </a:prstGeom>
        </p:spPr>
        <p:txBody>
          <a:bodyPr>
            <a:spAutoFit/>
          </a:bodyPr>
          <a:lstStyle/>
          <a:p>
            <a:pPr algn="l">
              <a:lnSpc>
                <a:spcPct val="120000"/>
              </a:lnSpc>
              <a:defRPr sz="2800">
                <a:solidFill>
                  <a:srgbClr val="FFFFFF"/>
                </a:solidFill>
                <a:latin typeface="Courier"/>
                <a:ea typeface="Courier"/>
                <a:cs typeface="Courier"/>
                <a:sym typeface="Courier"/>
              </a:defRPr>
            </a:pPr>
            <a:endParaRPr/>
          </a:p>
        </p:txBody>
      </p:sp>
      <p:sp>
        <p:nvSpPr>
          <p:cNvPr id="104" name="Terminal"/>
          <p:cNvSpPr txBox="1"/>
          <p:nvPr/>
        </p:nvSpPr>
        <p:spPr>
          <a:xfrm>
            <a:off x="7146090" y="1508187"/>
            <a:ext cx="14892420" cy="4150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400" b="1">
                <a:latin typeface="Courier"/>
                <a:ea typeface="Courier"/>
                <a:cs typeface="Courier"/>
                <a:sym typeface="Courier"/>
              </a:defRPr>
            </a:lvl1pPr>
          </a:lstStyle>
          <a:p>
            <a:r>
              <a:rPr sz="2400"/>
              <a:t>Terminal</a:t>
            </a:r>
          </a:p>
        </p:txBody>
      </p:sp>
      <p:pic>
        <p:nvPicPr>
          <p:cNvPr id="105" name="hashicorp-text-black.png" descr="hashicorp-text-black.png"/>
          <p:cNvPicPr>
            <a:picLocks noChangeAspect="1"/>
          </p:cNvPicPr>
          <p:nvPr/>
        </p:nvPicPr>
        <p:blipFill>
          <a:blip r:embed="rId3">
            <a:alphaModFix amt="25000"/>
            <a:extLst/>
          </a:blip>
          <a:stretch>
            <a:fillRect/>
          </a:stretch>
        </p:blipFill>
        <p:spPr>
          <a:xfrm>
            <a:off x="21145005" y="12700000"/>
            <a:ext cx="2857502" cy="635000"/>
          </a:xfrm>
          <a:prstGeom prst="rect">
            <a:avLst/>
          </a:prstGeom>
          <a:ln w="12700">
            <a:miter lim="400000"/>
          </a:ln>
        </p:spPr>
      </p:pic>
      <p:sp>
        <p:nvSpPr>
          <p:cNvPr id="106" name="Slide Number"/>
          <p:cNvSpPr txBox="1">
            <a:spLocks noGrp="1"/>
          </p:cNvSpPr>
          <p:nvPr>
            <p:ph type="sldNum" sz="quarter" idx="2"/>
          </p:nvPr>
        </p:nvSpPr>
        <p:spPr>
          <a:xfrm>
            <a:off x="16520453" y="12343369"/>
            <a:ext cx="954747" cy="73866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281807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87" name="image6.png"/>
          <p:cNvPicPr>
            <a:picLocks noChangeAspect="1"/>
          </p:cNvPicPr>
          <p:nvPr/>
        </p:nvPicPr>
        <p:blipFill>
          <a:blip r:embed="rId3">
            <a:extLst/>
          </a:blip>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1" name="image8.png"/>
          <p:cNvPicPr>
            <a:picLocks noChangeAspect="1"/>
          </p:cNvPicPr>
          <p:nvPr/>
        </p:nvPicPr>
        <p:blipFill>
          <a:blip r:embed="rId3">
            <a:extLst/>
          </a:blip>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5" name="image10.png"/>
          <p:cNvPicPr>
            <a:picLocks noChangeAspect="1"/>
          </p:cNvPicPr>
          <p:nvPr/>
        </p:nvPicPr>
        <p:blipFill>
          <a:blip r:embed="rId3">
            <a:extLst/>
          </a:blip>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29" name="image11.png"/>
          <p:cNvPicPr>
            <a:picLocks noChangeAspect="1"/>
          </p:cNvPicPr>
          <p:nvPr/>
        </p:nvPicPr>
        <p:blipFill>
          <a:blip r:embed="rId3">
            <a:extLst/>
          </a:blip>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White">
    <p:spTree>
      <p:nvGrpSpPr>
        <p:cNvPr id="1" name=""/>
        <p:cNvGrpSpPr/>
        <p:nvPr/>
      </p:nvGrpSpPr>
      <p:grpSpPr>
        <a:xfrm>
          <a:off x="0" y="0"/>
          <a:ext cx="0" cy="0"/>
          <a:chOff x="0" y="0"/>
          <a:chExt cx="0" cy="0"/>
        </a:xfrm>
      </p:grpSpPr>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3" Type="http://schemas.openxmlformats.org/officeDocument/2006/relationships/hyperlink" Target="https://www.terraform.io/docs/configuration/interpolation.html#concat-list1-list2-" TargetMode="External"/><Relationship Id="rId2" Type="http://schemas.openxmlformats.org/officeDocument/2006/relationships/notesSlide" Target="../notesSlides/notesSlide84.xml"/><Relationship Id="rId1" Type="http://schemas.openxmlformats.org/officeDocument/2006/relationships/slideLayout" Target="../slideLayouts/slideLayout27.xml"/><Relationship Id="rId4" Type="http://schemas.openxmlformats.org/officeDocument/2006/relationships/hyperlink" Target="https://www.terraform.io/docs/configuration/interpolation.html#element-list-index-"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www.terraform.io/docs/configuration/interpolation.html#format-format-args-" TargetMode="External"/><Relationship Id="rId2" Type="http://schemas.openxmlformats.org/officeDocument/2006/relationships/notesSlide" Target="../notesSlides/notesSlide85.xml"/><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0.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88.xml"/><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0.xml"/><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2.xml"/><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4.xml"/><Relationship Id="rId1" Type="http://schemas.openxmlformats.org/officeDocument/2006/relationships/slideLayout" Target="../slideLayouts/slideLayout2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8.xml"/></Relationships>
</file>

<file path=ppt/slides/_rels/slide1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39.xml"/><Relationship Id="rId4" Type="http://schemas.openxmlformats.org/officeDocument/2006/relationships/image" Target="../media/image34.png"/></Relationships>
</file>

<file path=ppt/slides/_rels/slide1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39.xml"/><Relationship Id="rId4" Type="http://schemas.openxmlformats.org/officeDocument/2006/relationships/image" Target="../media/image3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2.xml"/><Relationship Id="rId1" Type="http://schemas.openxmlformats.org/officeDocument/2006/relationships/slideLayout" Target="../slideLayouts/slideLayout39.xml"/><Relationship Id="rId4" Type="http://schemas.openxmlformats.org/officeDocument/2006/relationships/image" Target="../media/image78.tiff"/></Relationships>
</file>

<file path=ppt/slides/_rels/slide148.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103.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1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5.xml"/><Relationship Id="rId1" Type="http://schemas.openxmlformats.org/officeDocument/2006/relationships/slideLayout" Target="../slideLayouts/slideLayout27.xml"/></Relationships>
</file>

<file path=ppt/slides/_rels/slide1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6.xml"/><Relationship Id="rId1" Type="http://schemas.openxmlformats.org/officeDocument/2006/relationships/slideLayout" Target="../slideLayouts/slideLayout27.xml"/><Relationship Id="rId5" Type="http://schemas.openxmlformats.org/officeDocument/2006/relationships/image" Target="../media/image83.png"/><Relationship Id="rId4" Type="http://schemas.openxmlformats.org/officeDocument/2006/relationships/image" Target="../media/image82.png"/></Relationships>
</file>

<file path=ppt/slides/_rels/slide1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7.xml"/></Relationships>
</file>

<file path=ppt/slides/_rels/slide1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7.xml"/><Relationship Id="rId1"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108.xml"/><Relationship Id="rId1" Type="http://schemas.openxmlformats.org/officeDocument/2006/relationships/slideLayout" Target="../slideLayouts/slideLayout39.xml"/></Relationships>
</file>

<file path=ppt/slides/_rels/slide156.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109.xml"/><Relationship Id="rId1" Type="http://schemas.openxmlformats.org/officeDocument/2006/relationships/slideLayout" Target="../slideLayouts/slideLayout39.xml"/><Relationship Id="rId4" Type="http://schemas.openxmlformats.org/officeDocument/2006/relationships/image" Target="../media/image87.png"/></Relationships>
</file>

<file path=ppt/slides/_rels/slide1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1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7.xml"/></Relationships>
</file>

<file path=ppt/slides/_rels/slide162.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112.xml"/><Relationship Id="rId1" Type="http://schemas.openxmlformats.org/officeDocument/2006/relationships/slideLayout" Target="../slideLayouts/slideLayout2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7.xml"/></Relationships>
</file>

<file path=ppt/slides/_rels/slide1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4.xml"/><Relationship Id="rId1" Type="http://schemas.openxmlformats.org/officeDocument/2006/relationships/slideLayout" Target="../slideLayouts/slideLayout27.xml"/><Relationship Id="rId4" Type="http://schemas.openxmlformats.org/officeDocument/2006/relationships/image" Target="../media/image92.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7.xml"/></Relationships>
</file>

<file path=ppt/slides/_rels/slide1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1.xml"/><Relationship Id="rId1" Type="http://schemas.openxmlformats.org/officeDocument/2006/relationships/slideLayout" Target="../slideLayouts/slideLayout39.xml"/><Relationship Id="rId4" Type="http://schemas.openxmlformats.org/officeDocument/2006/relationships/image" Target="../media/image94.png"/></Relationships>
</file>

<file path=ppt/slides/_rels/slide1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2.xml"/><Relationship Id="rId1" Type="http://schemas.openxmlformats.org/officeDocument/2006/relationships/slideLayout" Target="../slideLayouts/slideLayout39.xml"/><Relationship Id="rId4" Type="http://schemas.openxmlformats.org/officeDocument/2006/relationships/image" Target="../media/image34.png"/></Relationships>
</file>

<file path=ppt/slides/_rels/slide1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3.xml"/><Relationship Id="rId1" Type="http://schemas.openxmlformats.org/officeDocument/2006/relationships/slideLayout" Target="../slideLayouts/slideLayout39.xml"/></Relationships>
</file>

<file path=ppt/slides/_rels/slide1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4.xml"/><Relationship Id="rId1" Type="http://schemas.openxmlformats.org/officeDocument/2006/relationships/slideLayout" Target="../slideLayouts/slideLayout39.xml"/></Relationships>
</file>

<file path=ppt/slides/_rels/slide1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5.xml"/><Relationship Id="rId1" Type="http://schemas.openxmlformats.org/officeDocument/2006/relationships/slideLayout" Target="../slideLayouts/slideLayout39.xml"/></Relationships>
</file>

<file path=ppt/slides/_rels/slide1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6.xml"/><Relationship Id="rId1" Type="http://schemas.openxmlformats.org/officeDocument/2006/relationships/slideLayout" Target="../slideLayouts/slideLayout39.xml"/><Relationship Id="rId4" Type="http://schemas.openxmlformats.org/officeDocument/2006/relationships/image" Target="../media/image3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hyperlink" Target="https://www.terraform.io/docs/providers/index.html" TargetMode="External"/><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tif"/><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38.png"/><Relationship Id="rId11" Type="http://schemas.openxmlformats.org/officeDocument/2006/relationships/image" Target="../media/image43.tif"/><Relationship Id="rId5" Type="http://schemas.openxmlformats.org/officeDocument/2006/relationships/image" Target="../media/image37.png"/><Relationship Id="rId10" Type="http://schemas.openxmlformats.org/officeDocument/2006/relationships/image" Target="../media/image42.tif"/><Relationship Id="rId4" Type="http://schemas.openxmlformats.org/officeDocument/2006/relationships/image" Target="../media/image36.png"/><Relationship Id="rId9" Type="http://schemas.openxmlformats.org/officeDocument/2006/relationships/image" Target="../media/image41.tiff"/><Relationship Id="rId1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51.tiff"/><Relationship Id="rId4" Type="http://schemas.openxmlformats.org/officeDocument/2006/relationships/image" Target="../media/image50.tiff"/></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7.xml"/><Relationship Id="rId5" Type="http://schemas.openxmlformats.org/officeDocument/2006/relationships/hyperlink" Target="https://aka.ms/terraformdocs" TargetMode="External"/><Relationship Id="rId4" Type="http://schemas.openxmlformats.org/officeDocument/2006/relationships/hyperlink" Target="https://aka.ms/terrafor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hyperlink" Target="https://www.terraform.io/" TargetMode="External"/><Relationship Id="rId7" Type="http://schemas.openxmlformats.org/officeDocument/2006/relationships/image" Target="../media/image60.jpeg"/><Relationship Id="rId2" Type="http://schemas.openxmlformats.org/officeDocument/2006/relationships/notesSlide" Target="../notesSlides/notesSlide35.xml"/><Relationship Id="rId1" Type="http://schemas.openxmlformats.org/officeDocument/2006/relationships/slideLayout" Target="../slideLayouts/slideLayout27.xml"/><Relationship Id="rId6" Type="http://schemas.openxmlformats.org/officeDocument/2006/relationships/image" Target="../media/image59.png"/><Relationship Id="rId5" Type="http://schemas.openxmlformats.org/officeDocument/2006/relationships/hyperlink" Target="https://golang.org/" TargetMode="External"/><Relationship Id="rId4" Type="http://schemas.openxmlformats.org/officeDocument/2006/relationships/hyperlink" Target="https://github.com/hashicorp/terraform"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terraform.io/docs" TargetMode="External"/><Relationship Id="rId2" Type="http://schemas.openxmlformats.org/officeDocument/2006/relationships/notesSlide" Target="../notesSlides/notesSlide36.xml"/><Relationship Id="rId1" Type="http://schemas.openxmlformats.org/officeDocument/2006/relationships/slideLayout" Target="../slideLayouts/slideLayout27.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hashicorp/hcl" TargetMode="External"/><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www.terraform.io/docs/configuration/terraform.html" TargetMode="External"/><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8" Type="http://schemas.openxmlformats.org/officeDocument/2006/relationships/image" Target="../media/image29.tif"/><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3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prstGeom prst="rect">
            <a:avLst/>
          </a:prstGeom>
        </p:spPr>
        <p:txBody>
          <a:bodyPr anchor="ctr"/>
          <a:lstStyle>
            <a:lvl1pPr>
              <a:lnSpc>
                <a:spcPct val="110000"/>
              </a:lnSpc>
              <a:spcBef>
                <a:spcPts val="2600"/>
              </a:spcBef>
              <a:defRPr sz="7500"/>
            </a:lvl1pPr>
          </a:lstStyle>
          <a:p>
            <a:r>
              <a:rPr dirty="0"/>
              <a:t>Provision, secure, connect, and run any infrastructure for any application</a:t>
            </a:r>
          </a:p>
        </p:txBody>
      </p:sp>
      <p:sp>
        <p:nvSpPr>
          <p:cNvPr id="711" name="Shape 711"/>
          <p:cNvSpPr>
            <a:spLocks noGrp="1"/>
          </p:cNvSpPr>
          <p:nvPr>
            <p:ph type="body" sz="quarter" idx="1"/>
          </p:nvPr>
        </p:nvSpPr>
        <p:spPr>
          <a:prstGeom prst="rect">
            <a:avLst/>
          </a:prstGeom>
        </p:spPr>
        <p:txBody>
          <a:bodyPr/>
          <a:lstStyle/>
          <a:p>
            <a:pPr>
              <a:defRPr>
                <a:solidFill>
                  <a:schemeClr val="accent1"/>
                </a:solidFill>
              </a:defRPr>
            </a:pPr>
            <a:endParaRPr dirty="0"/>
          </a:p>
        </p:txBody>
      </p:sp>
      <p:sp>
        <p:nvSpPr>
          <p:cNvPr id="712" name="Shape 712"/>
          <p:cNvSpPr/>
          <p:nvPr/>
        </p:nvSpPr>
        <p:spPr>
          <a:xfrm>
            <a:off x="2472986" y="6457004"/>
            <a:ext cx="4311488" cy="0"/>
          </a:xfrm>
          <a:prstGeom prst="line">
            <a:avLst/>
          </a:prstGeom>
          <a:ln w="139700">
            <a:solidFill>
              <a:schemeClr val="accent4"/>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28" name="Picture 4" descr="Image result for microsoft azure logo">
            <a:extLst>
              <a:ext uri="{FF2B5EF4-FFF2-40B4-BE49-F238E27FC236}">
                <a16:creationId xmlns:a16="http://schemas.microsoft.com/office/drawing/2014/main" id="{F386D527-69BE-F84A-A89D-776A012C4F1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18329" y="2656115"/>
            <a:ext cx="6096000"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Rectangle"/>
          <p:cNvSpPr/>
          <p:nvPr/>
        </p:nvSpPr>
        <p:spPr>
          <a:xfrm>
            <a:off x="7048358" y="6074425"/>
            <a:ext cx="7779578"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6" name="Rectangle"/>
          <p:cNvSpPr/>
          <p:nvPr/>
        </p:nvSpPr>
        <p:spPr>
          <a:xfrm>
            <a:off x="7048357" y="6074425"/>
            <a:ext cx="17047682"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7"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808"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809" name="Private cloud"/>
          <p:cNvSpPr txBox="1"/>
          <p:nvPr/>
        </p:nvSpPr>
        <p:spPr>
          <a:xfrm>
            <a:off x="8295775" y="9015920"/>
            <a:ext cx="2428968" cy="104817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sp>
        <p:nvSpPr>
          <p:cNvPr id="810" name="EARLY CLOUD"/>
          <p:cNvSpPr txBox="1"/>
          <p:nvPr/>
        </p:nvSpPr>
        <p:spPr>
          <a:xfrm>
            <a:off x="9471728" y="4022633"/>
            <a:ext cx="3124861" cy="7662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pic>
        <p:nvPicPr>
          <p:cNvPr id="811" name="image47.png" descr="image47.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8681584" y="6389535"/>
            <a:ext cx="1657158" cy="1261513"/>
          </a:xfrm>
          <a:prstGeom prst="rect">
            <a:avLst/>
          </a:prstGeom>
          <a:ln w="12700">
            <a:miter lim="400000"/>
          </a:ln>
        </p:spPr>
      </p:pic>
      <p:pic>
        <p:nvPicPr>
          <p:cNvPr id="812"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1453611" y="6573208"/>
            <a:ext cx="2000263" cy="945124"/>
          </a:xfrm>
          <a:prstGeom prst="rect">
            <a:avLst/>
          </a:prstGeom>
          <a:ln w="12700">
            <a:miter lim="400000"/>
          </a:ln>
        </p:spPr>
      </p:pic>
      <p:sp>
        <p:nvSpPr>
          <p:cNvPr id="813" name="MULTI-CLOUD"/>
          <p:cNvSpPr txBox="1"/>
          <p:nvPr/>
        </p:nvSpPr>
        <p:spPr>
          <a:xfrm>
            <a:off x="17001636" y="4022633"/>
            <a:ext cx="3152643" cy="7662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MULTI-CLOUD</a:t>
            </a:r>
          </a:p>
        </p:txBody>
      </p:sp>
      <p:sp>
        <p:nvSpPr>
          <p:cNvPr id="814" name="Arrow"/>
          <p:cNvSpPr/>
          <p:nvPr/>
        </p:nvSpPr>
        <p:spPr>
          <a:xfrm>
            <a:off x="7048358" y="7735796"/>
            <a:ext cx="1146370"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15" name="Azure"/>
          <p:cNvSpPr txBox="1"/>
          <p:nvPr/>
        </p:nvSpPr>
        <p:spPr>
          <a:xfrm>
            <a:off x="15950114" y="9174705"/>
            <a:ext cx="1302163" cy="7027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Azure</a:t>
            </a:r>
          </a:p>
        </p:txBody>
      </p:sp>
      <p:pic>
        <p:nvPicPr>
          <p:cNvPr id="816"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5601066" y="6573208"/>
            <a:ext cx="2000263" cy="945124"/>
          </a:xfrm>
          <a:prstGeom prst="rect">
            <a:avLst/>
          </a:prstGeom>
          <a:ln w="12700">
            <a:miter lim="400000"/>
          </a:ln>
        </p:spPr>
      </p:pic>
      <p:sp>
        <p:nvSpPr>
          <p:cNvPr id="817" name="GCP"/>
          <p:cNvSpPr txBox="1"/>
          <p:nvPr/>
        </p:nvSpPr>
        <p:spPr>
          <a:xfrm>
            <a:off x="19016423" y="9174705"/>
            <a:ext cx="1022094" cy="7027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GCP</a:t>
            </a:r>
          </a:p>
        </p:txBody>
      </p:sp>
      <p:pic>
        <p:nvPicPr>
          <p:cNvPr id="818"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8527337" y="6573208"/>
            <a:ext cx="2000264" cy="945124"/>
          </a:xfrm>
          <a:prstGeom prst="rect">
            <a:avLst/>
          </a:prstGeom>
          <a:ln w="12700">
            <a:miter lim="400000"/>
          </a:ln>
        </p:spPr>
      </p:pic>
      <p:sp>
        <p:nvSpPr>
          <p:cNvPr id="819" name="…"/>
          <p:cNvSpPr txBox="1"/>
          <p:nvPr/>
        </p:nvSpPr>
        <p:spPr>
          <a:xfrm>
            <a:off x="22166420" y="9174705"/>
            <a:ext cx="574642" cy="7027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t>
            </a:r>
          </a:p>
        </p:txBody>
      </p:sp>
      <p:sp>
        <p:nvSpPr>
          <p:cNvPr id="820" name="+"/>
          <p:cNvSpPr txBox="1"/>
          <p:nvPr/>
        </p:nvSpPr>
        <p:spPr>
          <a:xfrm>
            <a:off x="14067918" y="7390349"/>
            <a:ext cx="1337428" cy="1831339"/>
          </a:xfrm>
          <a:prstGeom prst="rect">
            <a:avLst/>
          </a:prstGeom>
          <a:ln w="12700">
            <a:miter lim="400000"/>
          </a:ln>
          <a:extLst>
            <a:ext uri="{C572A759-6A51-4108-AA02-DFA0A04FC94B}">
              <ma14:wrappingTextBoxFlag xmlns:ma14="http://schemas.microsoft.com/office/mac/drawingml/2011/main" xmlns="" val="1"/>
            </a:ext>
          </a:extLst>
        </p:spPr>
        <p:txBody>
          <a:bodyPr wrap="none" lIns="121918" tIns="121918" rIns="121918" bIns="121918" anchor="b">
            <a:spAutoFit/>
          </a:bodyPr>
          <a:lstStyle>
            <a:lvl1pPr>
              <a:defRPr sz="10400">
                <a:solidFill>
                  <a:srgbClr val="535353"/>
                </a:solidFill>
                <a:latin typeface="Tahoma"/>
                <a:ea typeface="Tahoma"/>
                <a:cs typeface="Tahoma"/>
                <a:sym typeface="Tahoma"/>
              </a:defRPr>
            </a:lvl1pPr>
          </a:lstStyle>
          <a:p>
            <a:r>
              <a:t>+</a:t>
            </a:r>
          </a:p>
        </p:txBody>
      </p:sp>
      <p:sp>
        <p:nvSpPr>
          <p:cNvPr id="821" name="AWS"/>
          <p:cNvSpPr txBox="1"/>
          <p:nvPr/>
        </p:nvSpPr>
        <p:spPr>
          <a:xfrm>
            <a:off x="12031632" y="9188639"/>
            <a:ext cx="1112729" cy="7027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AWS</a:t>
            </a:r>
          </a:p>
        </p:txBody>
      </p:sp>
      <p:pic>
        <p:nvPicPr>
          <p:cNvPr id="822"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1562467" y="6611308"/>
            <a:ext cx="2000263" cy="945124"/>
          </a:xfrm>
          <a:prstGeom prst="rect">
            <a:avLst/>
          </a:prstGeom>
          <a:ln w="12700">
            <a:miter lim="400000"/>
          </a:ln>
        </p:spPr>
      </p:pic>
      <p:sp>
        <p:nvSpPr>
          <p:cNvPr id="823"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824" name="image46.png" descr="image46.pn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825"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826" name="image47.png" descr="image47.png"/>
          <p:cNvPicPr>
            <a:picLocks noChangeAspect="1"/>
          </p:cNvPicPr>
          <p:nvPr/>
        </p:nvPicPr>
        <p:blipFill>
          <a:blip r:embed="rId6">
            <a:alphaModFix amt="34000"/>
            <a:extLst/>
          </a:blip>
          <a:stretch>
            <a:fillRect/>
          </a:stretch>
        </p:blipFill>
        <p:spPr>
          <a:xfrm>
            <a:off x="1812820" y="6531916"/>
            <a:ext cx="5091770" cy="3876110"/>
          </a:xfrm>
          <a:prstGeom prst="rect">
            <a:avLst/>
          </a:prstGeom>
          <a:ln w="12700">
            <a:miter lim="400000"/>
          </a:ln>
        </p:spPr>
      </p:pic>
      <p:sp>
        <p:nvSpPr>
          <p:cNvPr id="827"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828"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29"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0"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1"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2"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3"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4"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5"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6"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7"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8"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9"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0"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1"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2"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3"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4"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5"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6"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7"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8"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9"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0"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1"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2"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3"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4"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5"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6"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7"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8"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9"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60"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868" name="Group"/>
          <p:cNvGrpSpPr/>
          <p:nvPr/>
        </p:nvGrpSpPr>
        <p:grpSpPr>
          <a:xfrm>
            <a:off x="3007270" y="8610379"/>
            <a:ext cx="2611030" cy="1214970"/>
            <a:chOff x="0" y="0"/>
            <a:chExt cx="2611029" cy="1214969"/>
          </a:xfrm>
        </p:grpSpPr>
        <p:sp>
          <p:nvSpPr>
            <p:cNvPr id="861"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862"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3"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4"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5"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6"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7"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69"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extLst>
      <p:ext uri="{BB962C8B-B14F-4D97-AF65-F5344CB8AC3E}">
        <p14:creationId xmlns:p14="http://schemas.microsoft.com/office/powerpoint/2010/main" val="2646599900"/>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530E6E-7635-F940-974F-EF02EE36B4D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16D5B84-414C-2742-8FB5-0B8AD4CD8C9B}"/>
              </a:ext>
            </a:extLst>
          </p:cNvPr>
          <p:cNvSpPr>
            <a:spLocks noGrp="1"/>
          </p:cNvSpPr>
          <p:nvPr>
            <p:ph type="title"/>
          </p:nvPr>
        </p:nvSpPr>
        <p:spPr/>
        <p:txBody>
          <a:bodyPr/>
          <a:lstStyle/>
          <a:p>
            <a:r>
              <a:rPr lang="en-US" dirty="0"/>
              <a:t>Interpolations</a:t>
            </a:r>
          </a:p>
        </p:txBody>
      </p:sp>
    </p:spTree>
    <p:extLst>
      <p:ext uri="{BB962C8B-B14F-4D97-AF65-F5344CB8AC3E}">
        <p14:creationId xmlns:p14="http://schemas.microsoft.com/office/powerpoint/2010/main" val="2285626303"/>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Embedded within strings in Terraform you can interpolate other values. </a:t>
            </a:r>
          </a:p>
          <a:p>
            <a:pPr marL="0" indent="0">
              <a:buNone/>
            </a:pPr>
            <a:endParaRPr lang="en-US" dirty="0"/>
          </a:p>
          <a:p>
            <a:pPr marL="0" indent="0">
              <a:buNone/>
            </a:pPr>
            <a:r>
              <a:rPr lang="en-US" dirty="0"/>
              <a:t>These interpolations are wrapped in ${}, such as ${</a:t>
            </a:r>
            <a:r>
              <a:rPr lang="en-US" dirty="0" err="1"/>
              <a:t>var.foo</a:t>
            </a:r>
            <a:r>
              <a:rPr lang="en-US" dirty="0"/>
              <a:t>}.</a:t>
            </a:r>
          </a:p>
          <a:p>
            <a:pPr marL="0" indent="0">
              <a:buNone/>
            </a:pPr>
            <a:endParaRPr lang="en-US" dirty="0"/>
          </a:p>
          <a:p>
            <a:pPr marL="0" indent="0">
              <a:buNone/>
            </a:pPr>
            <a:r>
              <a:rPr lang="en-US" dirty="0"/>
              <a:t>The interpolation syntax is powerful and allows you to reference variables, attributes of resources, call functions, etc.</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96962780"/>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fontScale="850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subnet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.size</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small</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.small_vm</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.large_vm</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Conditionals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05880426"/>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hlinkClick r:id="rId3"/>
              </a:rPr>
              <a:t>concat(list1, list2, ...)</a:t>
            </a:r>
            <a:r>
              <a:rPr lang="en-US" dirty="0"/>
              <a:t> - Combines two or more lists into a single list. </a:t>
            </a:r>
          </a:p>
          <a:p>
            <a:pPr marL="0" indent="0">
              <a:buNone/>
            </a:pPr>
            <a:r>
              <a:rPr lang="en-US" dirty="0" err="1"/>
              <a:t>concat</a:t>
            </a:r>
            <a:r>
              <a:rPr lang="en-US" dirty="0"/>
              <a:t>(</a:t>
            </a:r>
            <a:r>
              <a:rPr lang="en-US" dirty="0" err="1"/>
              <a:t>var.base_tags</a:t>
            </a:r>
            <a:r>
              <a:rPr lang="en-US" dirty="0"/>
              <a:t>, </a:t>
            </a:r>
            <a:r>
              <a:rPr lang="en-US" dirty="0" err="1"/>
              <a:t>var.additional_tags</a:t>
            </a:r>
            <a:r>
              <a:rPr lang="en-US" dirty="0"/>
              <a:t>)</a:t>
            </a:r>
          </a:p>
          <a:p>
            <a:pPr marL="0" indent="0">
              <a:buNone/>
            </a:pPr>
            <a:endParaRPr lang="en-US" dirty="0"/>
          </a:p>
          <a:p>
            <a:pPr marL="0" indent="0">
              <a:buNone/>
            </a:pPr>
            <a:endParaRPr lang="en-US" dirty="0"/>
          </a:p>
          <a:p>
            <a:pPr marL="0" indent="0">
              <a:buNone/>
            </a:pPr>
            <a:r>
              <a:rPr lang="en-US" dirty="0">
                <a:hlinkClick r:id="rId4"/>
              </a:rPr>
              <a:t>element(list, index)</a:t>
            </a:r>
            <a:r>
              <a:rPr lang="en-US" dirty="0"/>
              <a:t> - Returns a single element from a list at the given index. </a:t>
            </a:r>
          </a:p>
          <a:p>
            <a:pPr marL="0" indent="0">
              <a:buNone/>
            </a:pPr>
            <a:endParaRPr lang="en-US" dirty="0"/>
          </a:p>
          <a:p>
            <a:pPr marL="0" indent="0">
              <a:buNone/>
            </a:pPr>
            <a:r>
              <a:rPr lang="en-US" dirty="0"/>
              <a:t>element(</a:t>
            </a:r>
            <a:r>
              <a:rPr lang="en-US" dirty="0" err="1"/>
              <a:t>azurerm_subnet.foo</a:t>
            </a:r>
            <a:r>
              <a:rPr lang="en-US" dirty="0"/>
              <a:t>.*.id, count.index) </a:t>
            </a:r>
          </a:p>
          <a:p>
            <a:pPr marL="0" indent="0">
              <a:buNone/>
            </a:pPr>
            <a:r>
              <a:rPr lang="en-US" dirty="0"/>
              <a:t>element(var.list_of_strings, 2) </a:t>
            </a: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45802915"/>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hlinkClick r:id="rId3"/>
              </a:rPr>
              <a:t>format(format, args, ...)</a:t>
            </a:r>
            <a:r>
              <a:rPr lang="en-US" dirty="0"/>
              <a:t> - Formats a string according to the given format. The syntax for the format is standard </a:t>
            </a:r>
            <a:r>
              <a:rPr lang="en-US" dirty="0" err="1"/>
              <a:t>sprintf</a:t>
            </a:r>
            <a:r>
              <a:rPr lang="en-US" dirty="0"/>
              <a:t> syntax. </a:t>
            </a:r>
          </a:p>
          <a:p>
            <a:pPr marL="0" indent="0">
              <a:buNone/>
            </a:pPr>
            <a:endParaRPr lang="en-US" dirty="0"/>
          </a:p>
          <a:p>
            <a:pPr marL="0" indent="0">
              <a:buNone/>
            </a:pPr>
            <a:r>
              <a:rPr lang="en-US" dirty="0"/>
              <a:t>Example to zero-prefix a count, used commonly for naming servers</a:t>
            </a:r>
          </a:p>
          <a:p>
            <a:pPr marL="0" indent="0">
              <a:buNone/>
            </a:pPr>
            <a:r>
              <a:rPr lang="en-US" dirty="0"/>
              <a:t>format("web-%03d", 2).</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438054156"/>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lnSpcReduction="10000"/>
          </a:bodyPr>
          <a:lstStyle/>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"count"</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2</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azurerm_network_interface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nic</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network_interface_ids</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element</a:t>
            </a:r>
            <a:r>
              <a:rPr lang="en-US" dirty="0">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.web</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id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Count</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848424952"/>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format</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-%03d"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endParaRPr lang="en-US" dirty="0">
              <a:solidFill>
                <a:srgbClr val="24292E"/>
              </a:solidFill>
              <a:latin typeface="Menlo" panose="020B0609030804020204" pitchFamily="49"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Math</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1254076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"name"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"dev"</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locals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module_name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.name</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sql</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locals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locals.html</a:t>
            </a:r>
            <a:endParaRPr lang="en-US" dirty="0"/>
          </a:p>
        </p:txBody>
      </p:sp>
    </p:spTree>
    <p:extLst>
      <p:ext uri="{BB962C8B-B14F-4D97-AF65-F5344CB8AC3E}">
        <p14:creationId xmlns:p14="http://schemas.microsoft.com/office/powerpoint/2010/main" val="245516496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68B2D4-3A5D-A647-B907-EB992271BB9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03BB189-694D-C143-A4EA-D19F251CA7B8}"/>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1614922364"/>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2E25A-9959-CC45-915F-DDB1CCD4A5CB}"/>
              </a:ext>
            </a:extLst>
          </p:cNvPr>
          <p:cNvSpPr>
            <a:spLocks noGrp="1"/>
          </p:cNvSpPr>
          <p:nvPr>
            <p:ph type="body" idx="1"/>
          </p:nvPr>
        </p:nvSpPr>
        <p:spPr/>
        <p:txBody>
          <a:bodyPr/>
          <a:lstStyle/>
          <a:p>
            <a:pPr marL="0" indent="0">
              <a:buNone/>
            </a:pPr>
            <a:endParaRPr lang="en-US" dirty="0"/>
          </a:p>
          <a:p>
            <a:pPr marL="0" indent="0">
              <a:buNone/>
            </a:pPr>
            <a:r>
              <a:rPr lang="en-US" dirty="0"/>
              <a:t>Root module:</a:t>
            </a:r>
          </a:p>
          <a:p>
            <a:pPr marL="0" indent="0">
              <a:buNone/>
            </a:pPr>
            <a:r>
              <a:rPr lang="en-US" dirty="0"/>
              <a:t>	The current working directory when you run terraform 	</a:t>
            </a:r>
            <a:r>
              <a:rPr lang="en-US" dirty="0" err="1"/>
              <a:t>init</a:t>
            </a:r>
            <a:r>
              <a:rPr lang="en-US" dirty="0"/>
              <a:t>/plan/apply, holding the Terraform configuration files. </a:t>
            </a:r>
          </a:p>
          <a:p>
            <a:pPr marL="0" indent="0">
              <a:buNone/>
            </a:pPr>
            <a:r>
              <a:rPr lang="en-US" dirty="0"/>
              <a:t>	It is itself a valid module.</a:t>
            </a:r>
          </a:p>
          <a:p>
            <a:endParaRPr lang="en-US" dirty="0"/>
          </a:p>
          <a:p>
            <a:pPr marL="0" indent="0">
              <a:buNone/>
            </a:pPr>
            <a:r>
              <a:rPr lang="en-US"/>
              <a:t>Variable scoping:</a:t>
            </a:r>
          </a:p>
          <a:p>
            <a:pPr marL="0" indent="0">
              <a:buNone/>
            </a:pPr>
            <a:r>
              <a:rPr lang="en-US"/>
              <a:t>	Variables are scoped only to the module in which they are 	declared. There is </a:t>
            </a:r>
            <a:r>
              <a:rPr lang="en-US" b="1"/>
              <a:t>no</a:t>
            </a:r>
            <a:r>
              <a:rPr lang="en-US"/>
              <a:t> inheritance!</a:t>
            </a:r>
          </a:p>
          <a:p>
            <a:pPr marL="0" indent="0">
              <a:buNone/>
            </a:pPr>
            <a:endParaRPr lang="en-US" dirty="0"/>
          </a:p>
        </p:txBody>
      </p:sp>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3692884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874"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875"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87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877"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87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879"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882" name="Group"/>
          <p:cNvGrpSpPr/>
          <p:nvPr/>
        </p:nvGrpSpPr>
        <p:grpSpPr>
          <a:xfrm>
            <a:off x="6736343" y="7645400"/>
            <a:ext cx="16525826" cy="1955800"/>
            <a:chOff x="0" y="0"/>
            <a:chExt cx="16525824" cy="1955800"/>
          </a:xfrm>
        </p:grpSpPr>
        <p:sp>
          <p:nvSpPr>
            <p:cNvPr id="880" name="Rectangle"/>
            <p:cNvSpPr/>
            <p:nvPr/>
          </p:nvSpPr>
          <p:spPr>
            <a:xfrm>
              <a:off x="56498" y="0"/>
              <a:ext cx="16469327"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1" name="Rectangle"/>
            <p:cNvSpPr/>
            <p:nvPr/>
          </p:nvSpPr>
          <p:spPr>
            <a:xfrm>
              <a:off x="0" y="2539"/>
              <a:ext cx="73153" cy="1950723"/>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885" name="Group"/>
          <p:cNvGrpSpPr/>
          <p:nvPr/>
        </p:nvGrpSpPr>
        <p:grpSpPr>
          <a:xfrm>
            <a:off x="6736343" y="9744451"/>
            <a:ext cx="16525826" cy="1959095"/>
            <a:chOff x="0" y="0"/>
            <a:chExt cx="16525824" cy="1959093"/>
          </a:xfrm>
        </p:grpSpPr>
        <p:sp>
          <p:nvSpPr>
            <p:cNvPr id="883" name="Rectangle"/>
            <p:cNvSpPr/>
            <p:nvPr/>
          </p:nvSpPr>
          <p:spPr>
            <a:xfrm>
              <a:off x="56498" y="0"/>
              <a:ext cx="16469327"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4" name="Rectangle"/>
            <p:cNvSpPr/>
            <p:nvPr/>
          </p:nvSpPr>
          <p:spPr>
            <a:xfrm>
              <a:off x="0" y="3292"/>
              <a:ext cx="73153" cy="1955803"/>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888" name="Group"/>
          <p:cNvGrpSpPr/>
          <p:nvPr/>
        </p:nvGrpSpPr>
        <p:grpSpPr>
          <a:xfrm>
            <a:off x="6736343" y="5575513"/>
            <a:ext cx="16525826" cy="1968502"/>
            <a:chOff x="0" y="0"/>
            <a:chExt cx="16525824" cy="1968500"/>
          </a:xfrm>
        </p:grpSpPr>
        <p:sp>
          <p:nvSpPr>
            <p:cNvPr id="886" name="Rectangle"/>
            <p:cNvSpPr/>
            <p:nvPr/>
          </p:nvSpPr>
          <p:spPr>
            <a:xfrm>
              <a:off x="56498" y="12700"/>
              <a:ext cx="16469327" cy="1955801"/>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7" name="Rectangle"/>
            <p:cNvSpPr/>
            <p:nvPr/>
          </p:nvSpPr>
          <p:spPr>
            <a:xfrm>
              <a:off x="0" y="0"/>
              <a:ext cx="73153" cy="1955801"/>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889"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0"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1"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2" name="The 3 essential elements of infrastructure"/>
          <p:cNvSpPr txBox="1">
            <a:spLocks noGrp="1"/>
          </p:cNvSpPr>
          <p:nvPr>
            <p:ph type="title"/>
          </p:nvPr>
        </p:nvSpPr>
        <p:spPr>
          <a:xfrm>
            <a:off x="1565396" y="1011926"/>
            <a:ext cx="21622310" cy="2207524"/>
          </a:xfrm>
          <a:prstGeom prst="rect">
            <a:avLst/>
          </a:prstGeom>
        </p:spPr>
        <p:txBody>
          <a:bodyPr/>
          <a:lstStyle>
            <a:lvl1pPr>
              <a:defRPr sz="5600" spc="-200">
                <a:latin typeface="Verdana"/>
                <a:ea typeface="Verdana"/>
                <a:cs typeface="Verdana"/>
                <a:sym typeface="Verdana"/>
              </a:defRPr>
            </a:lvl1pPr>
          </a:lstStyle>
          <a:p>
            <a:r>
              <a:t>The 3 essential elements of infrastructure</a:t>
            </a:r>
          </a:p>
        </p:txBody>
      </p:sp>
    </p:spTree>
    <p:extLst>
      <p:ext uri="{BB962C8B-B14F-4D97-AF65-F5344CB8AC3E}">
        <p14:creationId xmlns:p14="http://schemas.microsoft.com/office/powerpoint/2010/main" val="4148135185"/>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63B408-1EB2-1C4C-921F-40C86F10163F}"/>
              </a:ext>
            </a:extLst>
          </p:cNvPr>
          <p:cNvPicPr>
            <a:picLocks noChangeAspect="1"/>
          </p:cNvPicPr>
          <p:nvPr/>
        </p:nvPicPr>
        <p:blipFill>
          <a:blip r:embed="rId3"/>
          <a:stretch>
            <a:fillRect/>
          </a:stretch>
        </p:blipFill>
        <p:spPr>
          <a:xfrm>
            <a:off x="2921000" y="2568107"/>
            <a:ext cx="17297400" cy="9729788"/>
          </a:xfrm>
          <a:prstGeom prst="rect">
            <a:avLst/>
          </a:prstGeom>
        </p:spPr>
      </p:pic>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20021790"/>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rPr>
              <a:t>mymodule</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”path/to/module"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mysuperapp</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4091683206"/>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72A089-E033-0340-8652-60DF22730E98}"/>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dirty="0"/>
              <a:t>Local</a:t>
            </a:r>
          </a:p>
          <a:p>
            <a:pPr marL="0" indent="0">
              <a:buNone/>
            </a:pPr>
            <a:endParaRPr lang="en-US" dirty="0"/>
          </a:p>
          <a:p>
            <a:pPr marL="0" indent="0">
              <a:buNone/>
            </a:pPr>
            <a:r>
              <a:rPr lang="en-US" dirty="0" err="1"/>
              <a:t>Github</a:t>
            </a:r>
            <a:endParaRPr lang="en-US" dirty="0"/>
          </a:p>
          <a:p>
            <a:pPr marL="0" indent="0">
              <a:buNone/>
            </a:pPr>
            <a:endParaRPr lang="en-US" dirty="0"/>
          </a:p>
          <a:p>
            <a:pPr marL="0" indent="0">
              <a:buNone/>
            </a:pPr>
            <a:r>
              <a:rPr lang="en-US" dirty="0"/>
              <a:t>Generic git repo</a:t>
            </a:r>
          </a:p>
          <a:p>
            <a:pPr marL="0" indent="0">
              <a:buNone/>
            </a:pPr>
            <a:endParaRPr lang="en-US" dirty="0"/>
          </a:p>
          <a:p>
            <a:pPr marL="0" indent="0">
              <a:buNone/>
            </a:pPr>
            <a:r>
              <a:rPr lang="en-US" dirty="0"/>
              <a:t>Bitbucket</a:t>
            </a:r>
          </a:p>
          <a:p>
            <a:pPr marL="0" indent="0">
              <a:buNone/>
            </a:pPr>
            <a:endParaRPr lang="en-US" dirty="0"/>
          </a:p>
          <a:p>
            <a:pPr marL="0" indent="0">
              <a:buNone/>
            </a:pPr>
            <a:r>
              <a:rPr lang="en-US" dirty="0"/>
              <a:t>HTTP URLs</a:t>
            </a:r>
          </a:p>
          <a:p>
            <a:pPr marL="0" indent="0">
              <a:buNone/>
            </a:pPr>
            <a:endParaRPr lang="en-US" dirty="0"/>
          </a:p>
          <a:p>
            <a:pPr marL="0" indent="0">
              <a:buNone/>
            </a:pPr>
            <a:r>
              <a:rPr lang="en-US" dirty="0"/>
              <a:t>Registry (support versioning)</a:t>
            </a:r>
          </a:p>
          <a:p>
            <a:pPr marL="0" indent="0">
              <a:buNone/>
            </a:pPr>
            <a:endParaRPr lang="en-US" dirty="0"/>
          </a:p>
        </p:txBody>
      </p:sp>
      <p:sp>
        <p:nvSpPr>
          <p:cNvPr id="3" name="Title 2">
            <a:extLst>
              <a:ext uri="{FF2B5EF4-FFF2-40B4-BE49-F238E27FC236}">
                <a16:creationId xmlns:a16="http://schemas.microsoft.com/office/drawing/2014/main" id="{375E83CE-7839-194D-9537-9045C5AEA5A7}"/>
              </a:ext>
            </a:extLst>
          </p:cNvPr>
          <p:cNvSpPr>
            <a:spLocks noGrp="1"/>
          </p:cNvSpPr>
          <p:nvPr>
            <p:ph type="title"/>
          </p:nvPr>
        </p:nvSpPr>
        <p:spPr/>
        <p:txBody>
          <a:bodyPr/>
          <a:lstStyle/>
          <a:p>
            <a:r>
              <a:rPr lang="en-US" dirty="0"/>
              <a:t>Module Sources</a:t>
            </a:r>
          </a:p>
        </p:txBody>
      </p:sp>
      <p:sp>
        <p:nvSpPr>
          <p:cNvPr id="4" name="Text Placeholder 3">
            <a:extLst>
              <a:ext uri="{FF2B5EF4-FFF2-40B4-BE49-F238E27FC236}">
                <a16:creationId xmlns:a16="http://schemas.microsoft.com/office/drawing/2014/main" id="{68552EE7-C9E1-3842-9BE7-25555EA32E72}"/>
              </a:ext>
            </a:extLst>
          </p:cNvPr>
          <p:cNvSpPr>
            <a:spLocks noGrp="1"/>
          </p:cNvSpPr>
          <p:nvPr>
            <p:ph type="body" sz="quarter" idx="10"/>
          </p:nvPr>
        </p:nvSpPr>
        <p:spPr/>
        <p:txBody>
          <a:bodyPr/>
          <a:lstStyle/>
          <a:p>
            <a:r>
              <a:rPr lang="en-US" dirty="0"/>
              <a:t>https://</a:t>
            </a:r>
            <a:r>
              <a:rPr lang="en-US" dirty="0" err="1"/>
              <a:t>www.terraform.io</a:t>
            </a:r>
            <a:r>
              <a:rPr lang="en-US" dirty="0"/>
              <a:t>/docs/modules/</a:t>
            </a:r>
            <a:r>
              <a:rPr lang="en-US" dirty="0" err="1"/>
              <a:t>sources.html</a:t>
            </a:r>
            <a:endParaRPr lang="en-US" dirty="0"/>
          </a:p>
        </p:txBody>
      </p:sp>
    </p:spTree>
    <p:extLst>
      <p:ext uri="{BB962C8B-B14F-4D97-AF65-F5344CB8AC3E}">
        <p14:creationId xmlns:p14="http://schemas.microsoft.com/office/powerpoint/2010/main" val="2366522221"/>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windowsservers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"Azure/compute/</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"1.1.5"</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vm_hostname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mywinvm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vm_os_simple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WindowsServer</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1185499017"/>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Public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registry.terraform.io</a:t>
            </a:r>
            <a:r>
              <a:rPr lang="en-US" dirty="0"/>
              <a:t> </a:t>
            </a:r>
          </a:p>
        </p:txBody>
      </p:sp>
      <p:pic>
        <p:nvPicPr>
          <p:cNvPr id="6" name="Picture 5">
            <a:extLst>
              <a:ext uri="{FF2B5EF4-FFF2-40B4-BE49-F238E27FC236}">
                <a16:creationId xmlns:a16="http://schemas.microsoft.com/office/drawing/2014/main" id="{0A762088-8E13-A347-A74A-0E5519072526}"/>
              </a:ext>
            </a:extLst>
          </p:cNvPr>
          <p:cNvPicPr>
            <a:picLocks noChangeAspect="1"/>
          </p:cNvPicPr>
          <p:nvPr/>
        </p:nvPicPr>
        <p:blipFill>
          <a:blip r:embed="rId2"/>
          <a:stretch>
            <a:fillRect/>
          </a:stretch>
        </p:blipFill>
        <p:spPr>
          <a:xfrm>
            <a:off x="1615992" y="3214615"/>
            <a:ext cx="21418550" cy="9021440"/>
          </a:xfrm>
          <a:prstGeom prst="rect">
            <a:avLst/>
          </a:prstGeom>
        </p:spPr>
      </p:pic>
    </p:spTree>
    <p:extLst>
      <p:ext uri="{BB962C8B-B14F-4D97-AF65-F5344CB8AC3E}">
        <p14:creationId xmlns:p14="http://schemas.microsoft.com/office/powerpoint/2010/main" val="1818393716"/>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www.terraform.io</a:t>
            </a:r>
            <a:r>
              <a:rPr lang="en-US" dirty="0"/>
              <a:t>/docs/enterprise/registry</a:t>
            </a:r>
          </a:p>
        </p:txBody>
      </p:sp>
      <p:pic>
        <p:nvPicPr>
          <p:cNvPr id="1026" name="Picture 2" descr="TFE screenshot: the list of available modules">
            <a:extLst>
              <a:ext uri="{FF2B5EF4-FFF2-40B4-BE49-F238E27FC236}">
                <a16:creationId xmlns:a16="http://schemas.microsoft.com/office/drawing/2014/main" id="{3CB410CB-0A5C-0B4E-AF77-1DE930102EA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57314" y="2568107"/>
            <a:ext cx="16935905" cy="1017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1148"/>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E0EB61C-001B-6642-B2E0-DBE5C96DA54A}"/>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B41D8455-BA56-154C-BBB8-E53EA2AB6378}"/>
              </a:ext>
            </a:extLst>
          </p:cNvPr>
          <p:cNvSpPr>
            <a:spLocks noGrp="1"/>
          </p:cNvSpPr>
          <p:nvPr>
            <p:ph type="title"/>
          </p:nvPr>
        </p:nvSpPr>
        <p:spPr/>
        <p:txBody>
          <a:bodyPr/>
          <a:lstStyle/>
          <a:p>
            <a:r>
              <a:rPr lang="en-US" dirty="0"/>
              <a:t>Backend</a:t>
            </a:r>
          </a:p>
        </p:txBody>
      </p:sp>
    </p:spTree>
    <p:extLst>
      <p:ext uri="{BB962C8B-B14F-4D97-AF65-F5344CB8AC3E}">
        <p14:creationId xmlns:p14="http://schemas.microsoft.com/office/powerpoint/2010/main" val="2788842973"/>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fontScale="92500" lnSpcReduction="10000"/>
          </a:bodyPr>
          <a:lstStyle/>
          <a:p>
            <a:pPr marL="0" indent="0">
              <a:buNone/>
            </a:pPr>
            <a:r>
              <a:rPr lang="en-US" dirty="0"/>
              <a:t>A "backend" in determines how state is loaded and how an operation such as apply is executed. </a:t>
            </a:r>
          </a:p>
          <a:p>
            <a:pPr marL="0" indent="0">
              <a:buNone/>
            </a:pPr>
            <a:endParaRPr lang="en-US" dirty="0"/>
          </a:p>
          <a:p>
            <a:pPr marL="0" indent="0">
              <a:buNone/>
            </a:pPr>
            <a:r>
              <a:rPr lang="en-US" dirty="0"/>
              <a:t>Enables non-local file state storage, remote execution, etc.</a:t>
            </a:r>
          </a:p>
          <a:p>
            <a:pPr marL="0" indent="0">
              <a:buNone/>
            </a:pPr>
            <a:br>
              <a:rPr lang="en-US" dirty="0"/>
            </a:br>
            <a:r>
              <a:rPr lang="en-US" dirty="0"/>
              <a:t>By default, Terraform uses the "local" backend.</a:t>
            </a:r>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backend</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storage_account_name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"myorgeastus8x76ghf"</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container_name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terraformstate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key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dev.terraform.tfstate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926896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backend</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storage_account_name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"myorgeastus8x76ghf"</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container_name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terraformstate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key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dev.terraform.tfstate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fontScale="90000"/>
          </a:bodyPr>
          <a:lstStyle/>
          <a:p>
            <a:r>
              <a:rPr lang="en-US" dirty="0"/>
              <a:t>Backend- </a:t>
            </a:r>
            <a:r>
              <a:rPr lang="en-US" dirty="0" err="1"/>
              <a:t>azurerm</a:t>
            </a:r>
            <a:br>
              <a:rPr lang="en-US" dirty="0"/>
            </a:br>
            <a:endParaRPr lang="en-US" dirty="0"/>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72684889"/>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State Locking – Allows for teams to work together.</a:t>
            </a:r>
          </a:p>
          <a:p>
            <a:pPr marL="0" indent="0">
              <a:buNone/>
            </a:pPr>
            <a:endParaRPr lang="en-US" dirty="0"/>
          </a:p>
          <a:p>
            <a:pPr marL="0" indent="0">
              <a:buNone/>
            </a:pPr>
            <a:r>
              <a:rPr lang="en-US" dirty="0"/>
              <a:t>Backend Types:</a:t>
            </a:r>
          </a:p>
          <a:p>
            <a:r>
              <a:rPr lang="en-US" dirty="0"/>
              <a:t>azure SA</a:t>
            </a:r>
          </a:p>
          <a:p>
            <a:r>
              <a:rPr lang="en-US" dirty="0" err="1"/>
              <a:t>artifactory</a:t>
            </a:r>
            <a:endParaRPr lang="en-US" dirty="0"/>
          </a:p>
          <a:p>
            <a:r>
              <a:rPr lang="en-US" dirty="0"/>
              <a:t>consul </a:t>
            </a:r>
          </a:p>
          <a:p>
            <a:endParaRPr lang="en-US" dirty="0"/>
          </a:p>
          <a:p>
            <a:pPr marL="0" indent="0">
              <a:buNone/>
            </a:pPr>
            <a:r>
              <a:rPr lang="en-US" b="1" dirty="0"/>
              <a:t>Terraform Enterprise Manages this for you!!</a:t>
            </a:r>
          </a:p>
          <a:p>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7335741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897"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898"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899"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00"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01"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02"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905" name="Group"/>
          <p:cNvGrpSpPr/>
          <p:nvPr/>
        </p:nvGrpSpPr>
        <p:grpSpPr>
          <a:xfrm>
            <a:off x="6736343" y="7645400"/>
            <a:ext cx="16525826" cy="1955800"/>
            <a:chOff x="0" y="0"/>
            <a:chExt cx="16525824" cy="1955800"/>
          </a:xfrm>
        </p:grpSpPr>
        <p:sp>
          <p:nvSpPr>
            <p:cNvPr id="903" name="Rectangle"/>
            <p:cNvSpPr/>
            <p:nvPr/>
          </p:nvSpPr>
          <p:spPr>
            <a:xfrm>
              <a:off x="56498" y="0"/>
              <a:ext cx="16469327"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04" name="Rectangle"/>
            <p:cNvSpPr/>
            <p:nvPr/>
          </p:nvSpPr>
          <p:spPr>
            <a:xfrm>
              <a:off x="0" y="2539"/>
              <a:ext cx="73153" cy="1950723"/>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908" name="Group"/>
          <p:cNvGrpSpPr/>
          <p:nvPr/>
        </p:nvGrpSpPr>
        <p:grpSpPr>
          <a:xfrm>
            <a:off x="6736343" y="9744451"/>
            <a:ext cx="16525826" cy="1959095"/>
            <a:chOff x="0" y="0"/>
            <a:chExt cx="16525824" cy="1959093"/>
          </a:xfrm>
        </p:grpSpPr>
        <p:sp>
          <p:nvSpPr>
            <p:cNvPr id="906" name="Rectangle"/>
            <p:cNvSpPr/>
            <p:nvPr/>
          </p:nvSpPr>
          <p:spPr>
            <a:xfrm>
              <a:off x="56498" y="0"/>
              <a:ext cx="16469327"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07" name="Rectangle"/>
            <p:cNvSpPr/>
            <p:nvPr/>
          </p:nvSpPr>
          <p:spPr>
            <a:xfrm>
              <a:off x="0" y="3292"/>
              <a:ext cx="73153" cy="1955803"/>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909" name="The 4 essential elements of distributed infrastructure"/>
          <p:cNvSpPr txBox="1">
            <a:spLocks noGrp="1"/>
          </p:cNvSpPr>
          <p:nvPr>
            <p:ph type="title"/>
          </p:nvPr>
        </p:nvSpPr>
        <p:spPr>
          <a:xfrm>
            <a:off x="1565396" y="1011926"/>
            <a:ext cx="21622310" cy="2207524"/>
          </a:xfrm>
          <a:prstGeom prst="rect">
            <a:avLst/>
          </a:prstGeom>
        </p:spPr>
        <p:txBody>
          <a:bodyPr/>
          <a:lstStyle>
            <a:lvl1pPr>
              <a:defRPr sz="5600" spc="-200">
                <a:latin typeface="Verdana"/>
                <a:ea typeface="Verdana"/>
                <a:cs typeface="Verdana"/>
                <a:sym typeface="Verdana"/>
              </a:defRPr>
            </a:lvl1pPr>
          </a:lstStyle>
          <a:p>
            <a:r>
              <a:t>The 4 essential elements of distributed infrastructure</a:t>
            </a:r>
          </a:p>
        </p:txBody>
      </p:sp>
      <p:grpSp>
        <p:nvGrpSpPr>
          <p:cNvPr id="912" name="Group"/>
          <p:cNvGrpSpPr/>
          <p:nvPr/>
        </p:nvGrpSpPr>
        <p:grpSpPr>
          <a:xfrm>
            <a:off x="6736343" y="5575513"/>
            <a:ext cx="16525826" cy="1968502"/>
            <a:chOff x="0" y="0"/>
            <a:chExt cx="16525824" cy="1968500"/>
          </a:xfrm>
        </p:grpSpPr>
        <p:sp>
          <p:nvSpPr>
            <p:cNvPr id="910" name="Rectangle"/>
            <p:cNvSpPr/>
            <p:nvPr/>
          </p:nvSpPr>
          <p:spPr>
            <a:xfrm>
              <a:off x="56498" y="12700"/>
              <a:ext cx="16469327" cy="1955801"/>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11" name="Rectangle"/>
            <p:cNvSpPr/>
            <p:nvPr/>
          </p:nvSpPr>
          <p:spPr>
            <a:xfrm>
              <a:off x="0" y="0"/>
              <a:ext cx="73153" cy="1955801"/>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913"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14"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15"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921" name="Group"/>
          <p:cNvGrpSpPr/>
          <p:nvPr/>
        </p:nvGrpSpPr>
        <p:grpSpPr>
          <a:xfrm>
            <a:off x="14448471" y="5338486"/>
            <a:ext cx="200015" cy="5309076"/>
            <a:chOff x="0" y="0"/>
            <a:chExt cx="200014" cy="5309075"/>
          </a:xfrm>
        </p:grpSpPr>
        <p:sp>
          <p:nvSpPr>
            <p:cNvPr id="916" name="Line"/>
            <p:cNvSpPr/>
            <p:nvPr/>
          </p:nvSpPr>
          <p:spPr>
            <a:xfrm flipV="1">
              <a:off x="101666"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17"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18" name="Circle"/>
            <p:cNvSpPr/>
            <p:nvPr/>
          </p:nvSpPr>
          <p:spPr>
            <a:xfrm>
              <a:off x="9512"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19"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20" name="Circle"/>
            <p:cNvSpPr/>
            <p:nvPr/>
          </p:nvSpPr>
          <p:spPr>
            <a:xfrm>
              <a:off x="0" y="-1"/>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sp>
        <p:nvSpPr>
          <p:cNvPr id="922" name="CONNECT"/>
          <p:cNvSpPr txBox="1"/>
          <p:nvPr/>
        </p:nvSpPr>
        <p:spPr>
          <a:xfrm>
            <a:off x="14744878" y="4628033"/>
            <a:ext cx="2428967"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CONNECT</a:t>
            </a:r>
          </a:p>
        </p:txBody>
      </p:sp>
      <p:sp>
        <p:nvSpPr>
          <p:cNvPr id="923" name="Infrastructure &amp; applications"/>
          <p:cNvSpPr txBox="1"/>
          <p:nvPr/>
        </p:nvSpPr>
        <p:spPr>
          <a:xfrm>
            <a:off x="14846475" y="5056154"/>
            <a:ext cx="4273509"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Infrastructure &amp; applications</a:t>
            </a:r>
          </a:p>
        </p:txBody>
      </p:sp>
    </p:spTree>
    <p:extLst>
      <p:ext uri="{BB962C8B-B14F-4D97-AF65-F5344CB8AC3E}">
        <p14:creationId xmlns:p14="http://schemas.microsoft.com/office/powerpoint/2010/main" val="6207783"/>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1E9155-980A-5444-B431-5DB16B4F320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6D8DC8B-6CED-1342-A433-0FCA6CAF3E72}"/>
              </a:ext>
            </a:extLst>
          </p:cNvPr>
          <p:cNvSpPr>
            <a:spLocks noGrp="1"/>
          </p:cNvSpPr>
          <p:nvPr>
            <p:ph type="title"/>
          </p:nvPr>
        </p:nvSpPr>
        <p:spPr/>
        <p:txBody>
          <a:bodyPr/>
          <a:lstStyle/>
          <a:p>
            <a:r>
              <a:rPr lang="en-US" dirty="0"/>
              <a:t>Terraform </a:t>
            </a:r>
            <a:br>
              <a:rPr lang="en-US" dirty="0"/>
            </a:br>
            <a:r>
              <a:rPr lang="en-US" dirty="0"/>
              <a:t>Internals</a:t>
            </a:r>
          </a:p>
        </p:txBody>
      </p:sp>
    </p:spTree>
    <p:extLst>
      <p:ext uri="{BB962C8B-B14F-4D97-AF65-F5344CB8AC3E}">
        <p14:creationId xmlns:p14="http://schemas.microsoft.com/office/powerpoint/2010/main" val="164621493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4BE8C-4D3E-2D4B-A658-83724EE3EC0F}"/>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AC84076-1843-984D-99E8-2FF5315AA7CB}"/>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9E2994A9-9FEA-374D-84FD-A04845E5C7C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0625DF8-A726-0F4B-AFE0-B497E4CBF345}"/>
              </a:ext>
            </a:extLst>
          </p:cNvPr>
          <p:cNvPicPr>
            <a:picLocks noChangeAspect="1"/>
          </p:cNvPicPr>
          <p:nvPr/>
        </p:nvPicPr>
        <p:blipFill>
          <a:blip r:embed="rId2"/>
          <a:stretch>
            <a:fillRect/>
          </a:stretch>
        </p:blipFill>
        <p:spPr>
          <a:xfrm>
            <a:off x="1648691" y="3349719"/>
            <a:ext cx="12321886" cy="7393132"/>
          </a:xfrm>
          <a:prstGeom prst="rect">
            <a:avLst/>
          </a:prstGeom>
        </p:spPr>
      </p:pic>
    </p:spTree>
    <p:extLst>
      <p:ext uri="{BB962C8B-B14F-4D97-AF65-F5344CB8AC3E}">
        <p14:creationId xmlns:p14="http://schemas.microsoft.com/office/powerpoint/2010/main" val="2345275203"/>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Resource Address:</a:t>
            </a:r>
          </a:p>
          <a:p>
            <a:pPr marL="0" indent="0">
              <a:buNone/>
            </a:pPr>
            <a:r>
              <a:rPr lang="en-US" dirty="0"/>
              <a:t>&lt;MODULE PATH&gt;&lt;RESOURCE SPEC&gt;</a:t>
            </a:r>
          </a:p>
          <a:p>
            <a:pPr marL="0" indent="0">
              <a:buNone/>
            </a:pPr>
            <a:endParaRPr lang="en-US" dirty="0"/>
          </a:p>
          <a:p>
            <a:pPr marL="0" indent="0">
              <a:buNone/>
            </a:pPr>
            <a:endParaRPr lang="en-US" dirty="0"/>
          </a:p>
          <a:p>
            <a:pPr marL="0" indent="0">
              <a:buNone/>
            </a:pPr>
            <a:r>
              <a:rPr lang="en-US" sz="4400" dirty="0" err="1">
                <a:solidFill>
                  <a:srgbClr val="D73A49"/>
                </a:solidFill>
                <a:latin typeface="Menlo" panose="020B0609030804020204" pitchFamily="49" charset="0"/>
              </a:rPr>
              <a:t>azurerm_resource_group.module</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a:p>
            <a:pPr marL="0" indent="0">
              <a:buNone/>
            </a:pPr>
            <a:r>
              <a:rPr lang="en-US" sz="4400" dirty="0" err="1">
                <a:solidFill>
                  <a:srgbClr val="D73A49"/>
                </a:solidFill>
                <a:latin typeface="Menlo" panose="020B0609030804020204" pitchFamily="49" charset="0"/>
              </a:rPr>
              <a:t>module.A.azurerm_network_interface.web</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026069184"/>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Module Path:</a:t>
            </a:r>
          </a:p>
          <a:p>
            <a:pPr marL="0" indent="0">
              <a:buNone/>
            </a:pPr>
            <a:endParaRPr lang="en-US" dirty="0"/>
          </a:p>
          <a:p>
            <a:pPr marL="0" indent="0">
              <a:buNone/>
            </a:pPr>
            <a:r>
              <a:rPr lang="en-US" dirty="0"/>
              <a:t>Addresses a module within a tree of modules.</a:t>
            </a:r>
          </a:p>
          <a:p>
            <a:pPr marL="0" indent="0">
              <a:buNone/>
            </a:pPr>
            <a:endParaRPr lang="en-US" dirty="0"/>
          </a:p>
          <a:p>
            <a:pPr marL="0" indent="0">
              <a:buNone/>
            </a:pPr>
            <a:r>
              <a:rPr lang="en-US" dirty="0" err="1">
                <a:solidFill>
                  <a:srgbClr val="D73A49"/>
                </a:solidFill>
                <a:latin typeface="Menlo" panose="020B0609030804020204" pitchFamily="49" charset="0"/>
              </a:rPr>
              <a:t>module.A</a:t>
            </a:r>
            <a:r>
              <a:rPr lang="en-US" dirty="0">
                <a:solidFill>
                  <a:srgbClr val="D73A49"/>
                </a:solidFill>
                <a:latin typeface="Menlo" panose="020B0609030804020204" pitchFamily="49" charset="0"/>
              </a:rPr>
              <a:t>…</a:t>
            </a:r>
            <a:endParaRPr lang="en-US" dirty="0"/>
          </a:p>
          <a:p>
            <a:pPr marL="0" indent="0">
              <a:buNone/>
            </a:pPr>
            <a:br>
              <a:rPr lang="en-US" dirty="0"/>
            </a:br>
            <a:r>
              <a:rPr lang="en-US" dirty="0"/>
              <a:t>Can be multiple levels deep</a:t>
            </a:r>
          </a:p>
          <a:p>
            <a:pPr marL="0" indent="0">
              <a:buNone/>
            </a:pPr>
            <a:endParaRPr lang="en-US" dirty="0"/>
          </a:p>
          <a:p>
            <a:pPr marL="0" indent="0">
              <a:buNone/>
            </a:pPr>
            <a:r>
              <a:rPr lang="en-US" sz="4400" dirty="0" err="1">
                <a:solidFill>
                  <a:srgbClr val="D73A49"/>
                </a:solidFill>
                <a:latin typeface="Menlo" panose="020B0609030804020204" pitchFamily="49" charset="0"/>
              </a:rPr>
              <a:t>module.A.module.B</a:t>
            </a:r>
            <a:r>
              <a:rPr lang="en-US" sz="4400" dirty="0">
                <a:solidFill>
                  <a:srgbClr val="D73A49"/>
                </a:solidFill>
                <a:latin typeface="Menlo" panose="020B0609030804020204" pitchFamily="49" charset="0"/>
              </a:rPr>
              <a:t>…</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1899093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b="1" dirty="0"/>
              <a:t>Resource Spec:</a:t>
            </a:r>
          </a:p>
          <a:p>
            <a:pPr marL="0" indent="0">
              <a:buNone/>
            </a:pPr>
            <a:endParaRPr lang="en-US" dirty="0"/>
          </a:p>
          <a:p>
            <a:pPr marL="0" indent="0">
              <a:buNone/>
            </a:pPr>
            <a:r>
              <a:rPr lang="en-US" dirty="0" err="1"/>
              <a:t>resource_type.resource_name</a:t>
            </a:r>
            <a:r>
              <a:rPr lang="en-US" dirty="0"/>
              <a:t>[N]</a:t>
            </a:r>
          </a:p>
          <a:p>
            <a:pPr marL="0" indent="0">
              <a:buNone/>
            </a:pPr>
            <a:endParaRPr lang="en-US" dirty="0"/>
          </a:p>
          <a:p>
            <a:pPr marL="0" indent="0">
              <a:buNone/>
            </a:pPr>
            <a:endParaRPr lang="en-US" dirty="0"/>
          </a:p>
          <a:p>
            <a:pPr marL="0" indent="0">
              <a:buNone/>
            </a:pPr>
            <a:r>
              <a:rPr lang="en-US" u="sng" dirty="0" err="1"/>
              <a:t>resource_type</a:t>
            </a:r>
            <a:r>
              <a:rPr lang="en-US" dirty="0"/>
              <a:t> - Type of the resource being addressed.</a:t>
            </a:r>
          </a:p>
          <a:p>
            <a:pPr marL="0" indent="0">
              <a:buNone/>
            </a:pPr>
            <a:endParaRPr lang="en-US" dirty="0"/>
          </a:p>
          <a:p>
            <a:pPr marL="0" indent="0">
              <a:buNone/>
            </a:pPr>
            <a:r>
              <a:rPr lang="en-US" u="sng" dirty="0" err="1"/>
              <a:t>resource_name</a:t>
            </a:r>
            <a:r>
              <a:rPr lang="en-US" dirty="0"/>
              <a:t> - User-defined name of the resource.</a:t>
            </a:r>
          </a:p>
          <a:p>
            <a:pPr marL="0" indent="0">
              <a:buNone/>
            </a:pPr>
            <a:endParaRPr lang="en-US" dirty="0"/>
          </a:p>
          <a:p>
            <a:pPr marL="0" indent="0">
              <a:buNone/>
            </a:pPr>
            <a:r>
              <a:rPr lang="en-US" u="sng" dirty="0"/>
              <a:t>[N]</a:t>
            </a:r>
            <a:r>
              <a:rPr lang="en-US" dirty="0"/>
              <a:t> - where N is a 0-based index into a resource with multiple instances specified by the count meta-parameter. </a:t>
            </a:r>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757083412"/>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0D5CA7-AF94-4B46-BFE5-AC5EBE1DAF47}"/>
              </a:ext>
            </a:extLst>
          </p:cNvPr>
          <p:cNvPicPr>
            <a:picLocks noChangeAspect="1"/>
          </p:cNvPicPr>
          <p:nvPr/>
        </p:nvPicPr>
        <p:blipFill>
          <a:blip r:embed="rId3"/>
          <a:stretch>
            <a:fillRect/>
          </a:stretch>
        </p:blipFill>
        <p:spPr>
          <a:xfrm>
            <a:off x="1451869" y="5041899"/>
            <a:ext cx="17479121" cy="5002645"/>
          </a:xfrm>
          <a:prstGeom prst="rect">
            <a:avLst/>
          </a:prstGeom>
        </p:spPr>
      </p:pic>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t>
            </a:r>
            <a:r>
              <a:rPr lang="en-US" dirty="0" err="1"/>
              <a:t>init</a:t>
            </a:r>
            <a:r>
              <a:rPr lang="en-US" dirty="0"/>
              <a:t> [options] [DIR]</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init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b="1" dirty="0"/>
              <a:t>https://</a:t>
            </a:r>
            <a:r>
              <a:rPr lang="en-US" b="1" dirty="0" err="1"/>
              <a:t>www.terraform.io</a:t>
            </a:r>
            <a:r>
              <a:rPr lang="en-US" b="1" dirty="0"/>
              <a:t>/docs/commands/</a:t>
            </a:r>
            <a:r>
              <a:rPr lang="en-US" b="1" dirty="0" err="1"/>
              <a:t>init.html</a:t>
            </a:r>
            <a:endParaRPr lang="en-US" b="1" dirty="0"/>
          </a:p>
        </p:txBody>
      </p:sp>
    </p:spTree>
    <p:extLst>
      <p:ext uri="{BB962C8B-B14F-4D97-AF65-F5344CB8AC3E}">
        <p14:creationId xmlns:p14="http://schemas.microsoft.com/office/powerpoint/2010/main" val="2936079035"/>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normAutofit/>
          </a:bodyPr>
          <a:lstStyle/>
          <a:p>
            <a:pPr marL="0" indent="0">
              <a:buNone/>
            </a:pPr>
            <a:r>
              <a:rPr lang="en-US" dirty="0"/>
              <a:t>Usage: terraform plan [options] [DIR-OR-PLAN]</a:t>
            </a:r>
          </a:p>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-destroy 		If set, a plan will be generated to destroy 			all resources managed by the given 				configuration and state.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-parallelism=n Limit the number of concurrent operations. 			Defaults to 10.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-target=resource Resource to target.</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33514423"/>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-out=path 	Write a plan file to the given path. </a:t>
            </a:r>
          </a:p>
          <a:p>
            <a:pPr marL="0" indent="0">
              <a:buNone/>
            </a:pPr>
            <a:endParaRPr lang="en-US" dirty="0"/>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 'foo=bar' Set a variable in the Terraform 					configuration. This flag can be set 				multiple times.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-file=foo 	Set variables in the Terraform 					configuration from a file. </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13987741"/>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apply [options] [DIR-OR-PLAN]</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apply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apply.html</a:t>
            </a:r>
            <a:endParaRPr lang="en-US" dirty="0"/>
          </a:p>
        </p:txBody>
      </p:sp>
    </p:spTree>
    <p:extLst>
      <p:ext uri="{BB962C8B-B14F-4D97-AF65-F5344CB8AC3E}">
        <p14:creationId xmlns:p14="http://schemas.microsoft.com/office/powerpoint/2010/main" val="4254267250"/>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destroy [options] [DIR]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destroy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destroy.html</a:t>
            </a:r>
            <a:endParaRPr lang="en-US" dirty="0"/>
          </a:p>
        </p:txBody>
      </p:sp>
    </p:spTree>
    <p:extLst>
      <p:ext uri="{BB962C8B-B14F-4D97-AF65-F5344CB8AC3E}">
        <p14:creationId xmlns:p14="http://schemas.microsoft.com/office/powerpoint/2010/main" val="391956731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lide Number"/>
          <p:cNvSpPr txBox="1">
            <a:spLocks noGrp="1"/>
          </p:cNvSpPr>
          <p:nvPr>
            <p:ph type="sldNum" sz="quarter" idx="4294967295"/>
          </p:nvPr>
        </p:nvSpPr>
        <p:spPr>
          <a:xfrm>
            <a:off x="23589354" y="12939816"/>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928" name="Addressing the challenges of cloud adoption"/>
          <p:cNvSpPr txBox="1">
            <a:spLocks noGrp="1"/>
          </p:cNvSpPr>
          <p:nvPr>
            <p:ph type="title"/>
          </p:nvPr>
        </p:nvSpPr>
        <p:spPr>
          <a:xfrm>
            <a:off x="7889599" y="5662936"/>
            <a:ext cx="13030202" cy="2390127"/>
          </a:xfrm>
          <a:prstGeom prst="rect">
            <a:avLst/>
          </a:prstGeom>
        </p:spPr>
        <p:txBody>
          <a:bodyPr/>
          <a:lstStyle>
            <a:lvl1pPr defTabSz="2243327">
              <a:spcBef>
                <a:spcPts val="2400"/>
              </a:spcBef>
              <a:defRPr sz="7700"/>
            </a:lvl1pPr>
          </a:lstStyle>
          <a:p>
            <a:r>
              <a:t>Addressing the challenges of cloud adoption</a:t>
            </a:r>
          </a:p>
        </p:txBody>
      </p:sp>
    </p:spTree>
    <p:extLst>
      <p:ext uri="{BB962C8B-B14F-4D97-AF65-F5344CB8AC3E}">
        <p14:creationId xmlns:p14="http://schemas.microsoft.com/office/powerpoint/2010/main" val="2874932110"/>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Rewrites all Terraform configuration files in the current working directory.</a:t>
            </a:r>
          </a:p>
          <a:p>
            <a:pPr marL="0" indent="0">
              <a:buNone/>
            </a:pPr>
            <a:endParaRPr lang="en-US" dirty="0"/>
          </a:p>
          <a:p>
            <a:pPr marL="0" indent="0">
              <a:buNone/>
            </a:pPr>
            <a:r>
              <a:rPr lang="en-US" dirty="0"/>
              <a:t>Usage: terraform </a:t>
            </a:r>
            <a:r>
              <a:rPr lang="en-US" dirty="0" err="1"/>
              <a:t>fmt</a:t>
            </a:r>
            <a:r>
              <a:rPr lang="en-US" dirty="0"/>
              <a:t> [options] [DIR]</a:t>
            </a:r>
          </a:p>
          <a:p>
            <a:pPr marL="0" indent="0">
              <a:buNone/>
            </a:pPr>
            <a:endParaRPr lang="en-US" dirty="0"/>
          </a:p>
          <a:p>
            <a:pPr marL="0" indent="0">
              <a:buNone/>
            </a:pPr>
            <a:r>
              <a:rPr lang="en-US" dirty="0"/>
              <a:t>Options:</a:t>
            </a:r>
          </a:p>
          <a:p>
            <a:pPr marL="0" indent="0">
              <a:buNone/>
            </a:pPr>
            <a:r>
              <a:rPr lang="en-US" dirty="0"/>
              <a:t>-check=false 	Check if the input is formatted. Exit status will be 0 			if all input is properly formatted and non-zero 				otherwise.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fmt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fmt.html</a:t>
            </a:r>
            <a:endParaRPr lang="en-US" dirty="0"/>
          </a:p>
        </p:txBody>
      </p:sp>
    </p:spTree>
    <p:extLst>
      <p:ext uri="{BB962C8B-B14F-4D97-AF65-F5344CB8AC3E}">
        <p14:creationId xmlns:p14="http://schemas.microsoft.com/office/powerpoint/2010/main" val="4163445081"/>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validate [options] [</a:t>
            </a:r>
            <a:r>
              <a:rPr lang="en-US" dirty="0" err="1"/>
              <a:t>dir</a:t>
            </a:r>
            <a:r>
              <a:rPr lang="en-US" dirty="0"/>
              <a:t>]</a:t>
            </a:r>
          </a:p>
          <a:p>
            <a:pPr marL="0" indent="0">
              <a:buNone/>
            </a:pPr>
            <a:endParaRPr lang="en-US" dirty="0"/>
          </a:p>
          <a:p>
            <a:pPr marL="0" indent="0">
              <a:buNone/>
            </a:pPr>
            <a:r>
              <a:rPr lang="en-US" dirty="0"/>
              <a:t>Validate the terraform files in a directory. Validation includes a basic check of syntax as well as checking that all variables declared in the configuration are specified.</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validate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validate.html</a:t>
            </a:r>
            <a:endParaRPr lang="en-US" dirty="0"/>
          </a:p>
        </p:txBody>
      </p:sp>
    </p:spTree>
    <p:extLst>
      <p:ext uri="{BB962C8B-B14F-4D97-AF65-F5344CB8AC3E}">
        <p14:creationId xmlns:p14="http://schemas.microsoft.com/office/powerpoint/2010/main" val="885630594"/>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refresh [options] [</a:t>
            </a:r>
            <a:r>
              <a:rPr lang="en-US" dirty="0" err="1"/>
              <a:t>dir</a:t>
            </a:r>
            <a:r>
              <a:rPr lang="en-US" dirty="0"/>
              <a:t>]</a:t>
            </a:r>
          </a:p>
          <a:p>
            <a:pPr marL="0" indent="0">
              <a:buNone/>
            </a:pPr>
            <a:endParaRPr lang="en-US" dirty="0"/>
          </a:p>
          <a:p>
            <a:pPr marL="0" indent="0">
              <a:buNone/>
            </a:pPr>
            <a:r>
              <a:rPr lang="en-US" dirty="0"/>
              <a:t>Update the state file of your infrastructure with metadata that matches the physical resources they are tracking.</a:t>
            </a:r>
          </a:p>
          <a:p>
            <a:pPr marL="0" indent="0">
              <a:buNone/>
            </a:pPr>
            <a:br>
              <a:rPr lang="en-US" dirty="0"/>
            </a:br>
            <a:r>
              <a:rPr lang="en-US" dirty="0"/>
              <a:t>This will not modify your infrastructure, but it can modify your state file to update metadata. This metadata might cause new changes to occur when you generate a plan or call apply next.</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refresh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refresh.html</a:t>
            </a:r>
            <a:endParaRPr lang="en-US" dirty="0"/>
          </a:p>
        </p:txBody>
      </p:sp>
    </p:spTree>
    <p:extLst>
      <p:ext uri="{BB962C8B-B14F-4D97-AF65-F5344CB8AC3E}">
        <p14:creationId xmlns:p14="http://schemas.microsoft.com/office/powerpoint/2010/main" val="3280329395"/>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output [options] [NAME]</a:t>
            </a:r>
          </a:p>
          <a:p>
            <a:pPr marL="0" indent="0">
              <a:buNone/>
            </a:pPr>
            <a:endParaRPr lang="en-US" dirty="0"/>
          </a:p>
          <a:p>
            <a:pPr marL="0" indent="0">
              <a:buNone/>
            </a:pPr>
            <a:r>
              <a:rPr lang="en-US" dirty="0"/>
              <a:t>Options:</a:t>
            </a:r>
          </a:p>
          <a:p>
            <a:pPr marL="0" indent="0">
              <a:buNone/>
            </a:pPr>
            <a:r>
              <a:rPr lang="en-US" dirty="0"/>
              <a:t>-module=name 	If specified, returns the outputs for a specific 				module </a:t>
            </a:r>
          </a:p>
          <a:p>
            <a:pPr marL="0" indent="0">
              <a:buNone/>
            </a:pPr>
            <a:endParaRPr lang="en-US" dirty="0"/>
          </a:p>
          <a:p>
            <a:pPr marL="0" indent="0">
              <a:buNone/>
            </a:pPr>
            <a:r>
              <a:rPr lang="en-US" dirty="0"/>
              <a:t>-</a:t>
            </a:r>
            <a:r>
              <a:rPr lang="en-US" dirty="0" err="1"/>
              <a:t>json</a:t>
            </a:r>
            <a:r>
              <a:rPr lang="en-US" dirty="0"/>
              <a:t> 			If specified, machine readable output will be printed 			in JSON format</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output</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output.html</a:t>
            </a:r>
            <a:endParaRPr lang="en-US" dirty="0"/>
          </a:p>
        </p:txBody>
      </p:sp>
    </p:spTree>
    <p:extLst>
      <p:ext uri="{BB962C8B-B14F-4D97-AF65-F5344CB8AC3E}">
        <p14:creationId xmlns:p14="http://schemas.microsoft.com/office/powerpoint/2010/main" val="1189824271"/>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Creates an interactive console for interacting with Terraform.</a:t>
            </a:r>
          </a:p>
          <a:p>
            <a:pPr marL="0" indent="0">
              <a:buNone/>
            </a:pPr>
            <a:endParaRPr lang="en-US" dirty="0"/>
          </a:p>
          <a:p>
            <a:pPr marL="0" indent="0">
              <a:buNone/>
            </a:pPr>
            <a:r>
              <a:rPr lang="en-US" dirty="0"/>
              <a:t>Useful for experimenting with interpolations </a:t>
            </a:r>
          </a:p>
          <a:p>
            <a:pPr marL="0" indent="0">
              <a:buNone/>
            </a:pPr>
            <a:r>
              <a:rPr lang="en-US" dirty="0"/>
              <a:t>and interacting with Terraform state.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console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console.html</a:t>
            </a:r>
            <a:endParaRPr lang="en-US" dirty="0"/>
          </a:p>
        </p:txBody>
      </p:sp>
      <p:pic>
        <p:nvPicPr>
          <p:cNvPr id="5" name="Picture 4">
            <a:extLst>
              <a:ext uri="{FF2B5EF4-FFF2-40B4-BE49-F238E27FC236}">
                <a16:creationId xmlns:a16="http://schemas.microsoft.com/office/drawing/2014/main" id="{0C5B6CDC-D517-C24C-A019-A47960E25ABA}"/>
              </a:ext>
            </a:extLst>
          </p:cNvPr>
          <p:cNvPicPr>
            <a:picLocks noChangeAspect="1"/>
          </p:cNvPicPr>
          <p:nvPr/>
        </p:nvPicPr>
        <p:blipFill>
          <a:blip r:embed="rId3"/>
          <a:stretch>
            <a:fillRect/>
          </a:stretch>
        </p:blipFill>
        <p:spPr>
          <a:xfrm>
            <a:off x="1451869" y="7300883"/>
            <a:ext cx="13378001" cy="4611255"/>
          </a:xfrm>
          <a:prstGeom prst="rect">
            <a:avLst/>
          </a:prstGeom>
        </p:spPr>
      </p:pic>
    </p:spTree>
    <p:extLst>
      <p:ext uri="{BB962C8B-B14F-4D97-AF65-F5344CB8AC3E}">
        <p14:creationId xmlns:p14="http://schemas.microsoft.com/office/powerpoint/2010/main" val="3597026736"/>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graph [options] [DIR]</a:t>
            </a:r>
          </a:p>
          <a:p>
            <a:pPr marL="0" indent="0">
              <a:buNone/>
            </a:pPr>
            <a:endParaRPr lang="en-US" dirty="0"/>
          </a:p>
          <a:p>
            <a:pPr marL="0" indent="0">
              <a:buNone/>
            </a:pPr>
            <a:r>
              <a:rPr lang="en-US" dirty="0"/>
              <a:t>Outputs the visual execution graph of Terraform resources according to configuration files in DIR (or the current directory if omitted).</a:t>
            </a:r>
          </a:p>
          <a:p>
            <a:pPr marL="0" indent="0">
              <a:buNone/>
            </a:pPr>
            <a:endParaRPr lang="en-US" dirty="0"/>
          </a:p>
          <a:p>
            <a:pPr marL="0" indent="0">
              <a:buNone/>
            </a:pPr>
            <a:r>
              <a:rPr lang="en-US" dirty="0"/>
              <a:t>The graph is outputted in DOT format.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spTree>
    <p:extLst>
      <p:ext uri="{BB962C8B-B14F-4D97-AF65-F5344CB8AC3E}">
        <p14:creationId xmlns:p14="http://schemas.microsoft.com/office/powerpoint/2010/main" val="3674845059"/>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terraform graph | </a:t>
            </a:r>
          </a:p>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dot -</a:t>
            </a:r>
            <a:r>
              <a:rPr lang="en-US" dirty="0" err="1">
                <a:solidFill>
                  <a:srgbClr val="A31515"/>
                </a:solidFill>
                <a:latin typeface="Menlo" panose="020B0609030804020204" pitchFamily="49" charset="0"/>
                <a:ea typeface="Times New Roman" panose="02020603050405020304" pitchFamily="18" charset="0"/>
              </a:rPr>
              <a:t>Tsvg</a:t>
            </a:r>
            <a:r>
              <a:rPr lang="en-US" dirty="0">
                <a:solidFill>
                  <a:srgbClr val="A31515"/>
                </a:solidFill>
                <a:latin typeface="Menlo" panose="020B0609030804020204" pitchFamily="49" charset="0"/>
                <a:ea typeface="Times New Roman" panose="02020603050405020304" pitchFamily="18" charset="0"/>
              </a:rPr>
              <a:t> &gt; </a:t>
            </a:r>
            <a:r>
              <a:rPr lang="en-US" dirty="0" err="1">
                <a:solidFill>
                  <a:srgbClr val="A31515"/>
                </a:solidFill>
                <a:latin typeface="Menlo" panose="020B0609030804020204" pitchFamily="49" charset="0"/>
                <a:ea typeface="Times New Roman" panose="02020603050405020304" pitchFamily="18" charset="0"/>
              </a:rPr>
              <a:t>graph.svg</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pic>
        <p:nvPicPr>
          <p:cNvPr id="5" name="Picture 4">
            <a:extLst>
              <a:ext uri="{FF2B5EF4-FFF2-40B4-BE49-F238E27FC236}">
                <a16:creationId xmlns:a16="http://schemas.microsoft.com/office/drawing/2014/main" id="{BCB43492-3D32-FD4C-8B2E-FD976F2044AD}"/>
              </a:ext>
            </a:extLst>
          </p:cNvPr>
          <p:cNvPicPr>
            <a:picLocks noChangeAspect="1"/>
          </p:cNvPicPr>
          <p:nvPr/>
        </p:nvPicPr>
        <p:blipFill>
          <a:blip r:embed="rId2"/>
          <a:stretch>
            <a:fillRect/>
          </a:stretch>
        </p:blipFill>
        <p:spPr>
          <a:xfrm>
            <a:off x="11815041" y="2251364"/>
            <a:ext cx="11671300" cy="9601200"/>
          </a:xfrm>
          <a:prstGeom prst="rect">
            <a:avLst/>
          </a:prstGeom>
        </p:spPr>
      </p:pic>
    </p:spTree>
    <p:extLst>
      <p:ext uri="{BB962C8B-B14F-4D97-AF65-F5344CB8AC3E}">
        <p14:creationId xmlns:p14="http://schemas.microsoft.com/office/powerpoint/2010/main" val="442240528"/>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814E5-C641-DD43-95F3-AB13FFA8CC61}"/>
              </a:ext>
            </a:extLst>
          </p:cNvPr>
          <p:cNvSpPr>
            <a:spLocks noGrp="1"/>
          </p:cNvSpPr>
          <p:nvPr>
            <p:ph type="body" idx="1"/>
          </p:nvPr>
        </p:nvSpPr>
        <p:spPr/>
        <p:txBody>
          <a:bodyPr/>
          <a:lstStyle/>
          <a:p>
            <a:r>
              <a:rPr lang="en-US" dirty="0"/>
              <a:t>- state (list, mv, pull, push, </a:t>
            </a:r>
            <a:r>
              <a:rPr lang="en-US" dirty="0" err="1"/>
              <a:t>rm</a:t>
            </a:r>
            <a:r>
              <a:rPr lang="en-US" dirty="0"/>
              <a:t>, show)</a:t>
            </a:r>
          </a:p>
          <a:p>
            <a:r>
              <a:rPr lang="en-US" dirty="0"/>
              <a:t>- import</a:t>
            </a:r>
          </a:p>
          <a:p>
            <a:r>
              <a:rPr lang="en-US" dirty="0"/>
              <a:t>- taint/</a:t>
            </a:r>
            <a:r>
              <a:rPr lang="en-US" dirty="0" err="1"/>
              <a:t>untaint</a:t>
            </a:r>
            <a:endParaRPr lang="en-US" dirty="0"/>
          </a:p>
          <a:p>
            <a:endParaRPr lang="en-US" dirty="0"/>
          </a:p>
        </p:txBody>
      </p:sp>
      <p:sp>
        <p:nvSpPr>
          <p:cNvPr id="3" name="Title 2">
            <a:extLst>
              <a:ext uri="{FF2B5EF4-FFF2-40B4-BE49-F238E27FC236}">
                <a16:creationId xmlns:a16="http://schemas.microsoft.com/office/drawing/2014/main" id="{1453C011-82E5-6D43-9F8D-8A50BDF1247C}"/>
              </a:ext>
            </a:extLst>
          </p:cNvPr>
          <p:cNvSpPr>
            <a:spLocks noGrp="1"/>
          </p:cNvSpPr>
          <p:nvPr>
            <p:ph type="title"/>
          </p:nvPr>
        </p:nvSpPr>
        <p:spPr/>
        <p:txBody>
          <a:bodyPr/>
          <a:lstStyle/>
          <a:p>
            <a:r>
              <a:rPr lang="en-US" dirty="0"/>
              <a:t>Advanced Commands</a:t>
            </a:r>
          </a:p>
        </p:txBody>
      </p:sp>
      <p:sp>
        <p:nvSpPr>
          <p:cNvPr id="4" name="Text Placeholder 3">
            <a:extLst>
              <a:ext uri="{FF2B5EF4-FFF2-40B4-BE49-F238E27FC236}">
                <a16:creationId xmlns:a16="http://schemas.microsoft.com/office/drawing/2014/main" id="{0BFE4B51-D608-8F44-80FA-67B3A8CC4DA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73233802"/>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pPr marL="0" indent="0">
              <a:buNone/>
            </a:pPr>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728472115"/>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03 - Provision Azure Virtual Machines</a:t>
            </a:r>
          </a:p>
          <a:p>
            <a:r>
              <a:rPr lang="en-US" dirty="0"/>
              <a:t>04 - Scaling Infrastructure with Count</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25097385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1"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2"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934"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935"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93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37"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3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39"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94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41"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42"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47" name="Group"/>
          <p:cNvGrpSpPr/>
          <p:nvPr/>
        </p:nvGrpSpPr>
        <p:grpSpPr>
          <a:xfrm>
            <a:off x="1732727" y="4408373"/>
            <a:ext cx="614396" cy="710738"/>
            <a:chOff x="0" y="0"/>
            <a:chExt cx="614395" cy="710736"/>
          </a:xfrm>
        </p:grpSpPr>
        <p:sp>
          <p:nvSpPr>
            <p:cNvPr id="94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4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4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4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48" name="Cloud challenges for Operations teams"/>
          <p:cNvSpPr txBox="1">
            <a:spLocks noGrp="1"/>
          </p:cNvSpPr>
          <p:nvPr>
            <p:ph type="title"/>
          </p:nvPr>
        </p:nvSpPr>
        <p:spPr>
          <a:xfrm>
            <a:off x="1565395" y="875900"/>
            <a:ext cx="21746798" cy="2207524"/>
          </a:xfrm>
          <a:prstGeom prst="rect">
            <a:avLst/>
          </a:prstGeom>
        </p:spPr>
        <p:txBody>
          <a:bodyPr/>
          <a:lstStyle>
            <a:lvl1pPr>
              <a:defRPr spc="-299">
                <a:latin typeface="Verdana"/>
                <a:ea typeface="Verdana"/>
                <a:cs typeface="Verdana"/>
                <a:sym typeface="Verdana"/>
              </a:defRPr>
            </a:lvl1pPr>
          </a:lstStyle>
          <a:p>
            <a:r>
              <a:t>Cloud challenges for Operations teams</a:t>
            </a:r>
          </a:p>
        </p:txBody>
      </p:sp>
      <p:sp>
        <p:nvSpPr>
          <p:cNvPr id="949"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950"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1" name="Scale…"/>
          <p:cNvSpPr txBox="1"/>
          <p:nvPr/>
        </p:nvSpPr>
        <p:spPr>
          <a:xfrm>
            <a:off x="7015988" y="9977284"/>
            <a:ext cx="6133642" cy="14901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Dependency management</a:t>
            </a:r>
          </a:p>
        </p:txBody>
      </p:sp>
    </p:spTree>
    <p:extLst>
      <p:ext uri="{BB962C8B-B14F-4D97-AF65-F5344CB8AC3E}">
        <p14:creationId xmlns:p14="http://schemas.microsoft.com/office/powerpoint/2010/main" val="3139573608"/>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05 – Using Modules</a:t>
            </a:r>
          </a:p>
          <a:p>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4190233558"/>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72E94A-ED78-5348-84A0-DCB4D64CDD3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645FD0A-4CEE-4D45-AC5D-264310F37065}"/>
              </a:ext>
            </a:extLst>
          </p:cNvPr>
          <p:cNvSpPr>
            <a:spLocks noGrp="1"/>
          </p:cNvSpPr>
          <p:nvPr>
            <p:ph type="title"/>
          </p:nvPr>
        </p:nvSpPr>
        <p:spPr/>
        <p:txBody>
          <a:bodyPr/>
          <a:lstStyle/>
          <a:p>
            <a:r>
              <a:rPr lang="en-US" dirty="0"/>
              <a:t>Terraform Enterprise</a:t>
            </a:r>
          </a:p>
        </p:txBody>
      </p:sp>
    </p:spTree>
    <p:extLst>
      <p:ext uri="{BB962C8B-B14F-4D97-AF65-F5344CB8AC3E}">
        <p14:creationId xmlns:p14="http://schemas.microsoft.com/office/powerpoint/2010/main" val="3406625935"/>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142</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Individuals use</a:t>
            </a:r>
          </a:p>
          <a:p>
            <a:pPr algn="ctr">
              <a:lnSpc>
                <a:spcPct val="100000"/>
              </a:lnSpc>
              <a:spcBef>
                <a:spcPts val="0"/>
              </a:spcBef>
              <a:defRPr sz="2600">
                <a:solidFill>
                  <a:srgbClr val="44546A"/>
                </a:solidFill>
                <a:latin typeface="Verdana"/>
                <a:ea typeface="Verdana"/>
                <a:cs typeface="Verdana"/>
                <a:sym typeface="Verdana"/>
              </a:defRPr>
            </a:pPr>
            <a:r>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143</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Individuals use</a:t>
            </a:r>
          </a:p>
          <a:p>
            <a:pPr algn="ctr">
              <a:lnSpc>
                <a:spcPct val="100000"/>
              </a:lnSpc>
              <a:spcBef>
                <a:spcPts val="0"/>
              </a:spcBef>
              <a:defRPr sz="2600">
                <a:solidFill>
                  <a:srgbClr val="44546A"/>
                </a:solidFill>
                <a:latin typeface="Verdana"/>
                <a:ea typeface="Verdana"/>
                <a:cs typeface="Verdana"/>
                <a:sym typeface="Verdana"/>
              </a:defRPr>
            </a:pPr>
            <a:r>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extLst>
      <p:ext uri="{BB962C8B-B14F-4D97-AF65-F5344CB8AC3E}">
        <p14:creationId xmlns:p14="http://schemas.microsoft.com/office/powerpoint/2010/main" val="1913412409"/>
      </p:ext>
    </p:extLst>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Shape 1061"/>
          <p:cNvSpPr/>
          <p:nvPr/>
        </p:nvSpPr>
        <p:spPr>
          <a:xfrm>
            <a:off x="15510971" y="8620631"/>
            <a:ext cx="4322782"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62" name="Shape 1062"/>
          <p:cNvSpPr/>
          <p:nvPr/>
        </p:nvSpPr>
        <p:spPr>
          <a:xfrm>
            <a:off x="10219525" y="7162679"/>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67" name="Group 1067"/>
          <p:cNvGrpSpPr/>
          <p:nvPr/>
        </p:nvGrpSpPr>
        <p:grpSpPr>
          <a:xfrm>
            <a:off x="12429810" y="8272282"/>
            <a:ext cx="611222" cy="696700"/>
            <a:chOff x="0" y="0"/>
            <a:chExt cx="611221" cy="696698"/>
          </a:xfrm>
        </p:grpSpPr>
        <p:sp>
          <p:nvSpPr>
            <p:cNvPr id="1063" name="Shape 106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4" name="Shape 106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5" name="Shape 106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6" name="Shape 106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068"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8148070"/>
            <a:ext cx="2000262" cy="945123"/>
          </a:xfrm>
          <a:prstGeom prst="rect">
            <a:avLst/>
          </a:prstGeom>
          <a:ln w="12700">
            <a:miter lim="400000"/>
          </a:ln>
        </p:spPr>
      </p:pic>
      <p:sp>
        <p:nvSpPr>
          <p:cNvPr id="1069" name="Shape 10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144</a:t>
            </a:fld>
            <a:endParaRPr/>
          </a:p>
        </p:txBody>
      </p:sp>
      <p:sp>
        <p:nvSpPr>
          <p:cNvPr id="1070" name="Shape 107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71" name="Shape 1071"/>
          <p:cNvSpPr>
            <a:spLocks noGrp="1"/>
          </p:cNvSpPr>
          <p:nvPr>
            <p:ph type="title"/>
          </p:nvPr>
        </p:nvSpPr>
        <p:spPr>
          <a:xfrm>
            <a:off x="1565396" y="875901"/>
            <a:ext cx="22411170" cy="1261959"/>
          </a:xfrm>
          <a:prstGeom prst="rect">
            <a:avLst/>
          </a:prstGeom>
        </p:spPr>
        <p:txBody>
          <a:bodyPr/>
          <a:lstStyle>
            <a:lvl1pPr defTabSz="1645919">
              <a:spcBef>
                <a:spcPts val="1600"/>
              </a:spcBef>
              <a:defRPr sz="6479" spc="-231">
                <a:latin typeface="Verdana"/>
                <a:ea typeface="Verdana"/>
                <a:cs typeface="Verdana"/>
                <a:sym typeface="Verdana"/>
              </a:defRPr>
            </a:lvl1pPr>
          </a:lstStyle>
          <a:p>
            <a:r>
              <a:t>Terraform OSS workflow for individuals</a:t>
            </a:r>
          </a:p>
        </p:txBody>
      </p:sp>
      <p:sp>
        <p:nvSpPr>
          <p:cNvPr id="1072" name="Shape 1072"/>
          <p:cNvSpPr/>
          <p:nvPr/>
        </p:nvSpPr>
        <p:spPr>
          <a:xfrm>
            <a:off x="4363894" y="10641323"/>
            <a:ext cx="5670499"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73" name="Shape 1073"/>
          <p:cNvSpPr/>
          <p:nvPr/>
        </p:nvSpPr>
        <p:spPr>
          <a:xfrm>
            <a:off x="1370282" y="10006323"/>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1074" name="Shape 1074"/>
          <p:cNvSpPr/>
          <p:nvPr/>
        </p:nvSpPr>
        <p:spPr>
          <a:xfrm>
            <a:off x="1370282" y="8301016"/>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1075" name="Shape 1075"/>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2" name="Group 1082"/>
          <p:cNvGrpSpPr/>
          <p:nvPr/>
        </p:nvGrpSpPr>
        <p:grpSpPr>
          <a:xfrm>
            <a:off x="6028302" y="10006323"/>
            <a:ext cx="1270001" cy="1270001"/>
            <a:chOff x="0" y="0"/>
            <a:chExt cx="1270000" cy="1270000"/>
          </a:xfrm>
        </p:grpSpPr>
        <p:sp>
          <p:nvSpPr>
            <p:cNvPr id="1076" name="Shape 1076"/>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1" name="Group 1081"/>
            <p:cNvGrpSpPr/>
            <p:nvPr/>
          </p:nvGrpSpPr>
          <p:grpSpPr>
            <a:xfrm>
              <a:off x="116500" y="159352"/>
              <a:ext cx="1011600" cy="976696"/>
              <a:chOff x="0" y="0"/>
              <a:chExt cx="1011598" cy="976695"/>
            </a:xfrm>
          </p:grpSpPr>
          <p:sp>
            <p:nvSpPr>
              <p:cNvPr id="1077" name="Shape 1077"/>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8" name="Shape 1078"/>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9" name="Shape 1079"/>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80" name="Shape 1080"/>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083" name="Shape 1083"/>
          <p:cNvSpPr/>
          <p:nvPr/>
        </p:nvSpPr>
        <p:spPr>
          <a:xfrm>
            <a:off x="6028302" y="1036700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084" name="Shape 1084"/>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1085" name="Shape 1085"/>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1086" name="Shape 1086"/>
          <p:cNvSpPr/>
          <p:nvPr/>
        </p:nvSpPr>
        <p:spPr>
          <a:xfrm flipV="1">
            <a:off x="6625202" y="8448843"/>
            <a:ext cx="1" cy="1578406"/>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87" name="Shape 1087"/>
          <p:cNvSpPr/>
          <p:nvPr/>
        </p:nvSpPr>
        <p:spPr>
          <a:xfrm>
            <a:off x="4313094" y="8472211"/>
            <a:ext cx="5772100" cy="1"/>
          </a:xfrm>
          <a:prstGeom prst="line">
            <a:avLst/>
          </a:prstGeom>
          <a:ln w="63500">
            <a:solidFill>
              <a:srgbClr val="000000"/>
            </a:solidFill>
            <a:miter/>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90" name="Group 1090"/>
          <p:cNvGrpSpPr/>
          <p:nvPr/>
        </p:nvGrpSpPr>
        <p:grpSpPr>
          <a:xfrm>
            <a:off x="3535507" y="10158731"/>
            <a:ext cx="681097" cy="786683"/>
            <a:chOff x="0" y="0"/>
            <a:chExt cx="681096" cy="786682"/>
          </a:xfrm>
        </p:grpSpPr>
        <p:sp>
          <p:nvSpPr>
            <p:cNvPr id="1088" name="Shape 108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89" name="Shape 108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95" name="Group 1095"/>
          <p:cNvGrpSpPr/>
          <p:nvPr/>
        </p:nvGrpSpPr>
        <p:grpSpPr>
          <a:xfrm>
            <a:off x="5789713" y="11303794"/>
            <a:ext cx="1019695" cy="1019695"/>
            <a:chOff x="0" y="0"/>
            <a:chExt cx="1019694" cy="1019694"/>
          </a:xfrm>
        </p:grpSpPr>
        <p:pic>
          <p:nvPicPr>
            <p:cNvPr id="1091"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2" name="Shape 109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3" name="Shape 109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4" name="Shape 109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00" name="Group 1100"/>
          <p:cNvGrpSpPr/>
          <p:nvPr/>
        </p:nvGrpSpPr>
        <p:grpSpPr>
          <a:xfrm>
            <a:off x="6945203" y="11303794"/>
            <a:ext cx="1019695" cy="1019695"/>
            <a:chOff x="0" y="0"/>
            <a:chExt cx="1019694" cy="1019694"/>
          </a:xfrm>
        </p:grpSpPr>
        <p:pic>
          <p:nvPicPr>
            <p:cNvPr id="1096"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7" name="Shape 109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8" name="Shape 109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9" name="Shape 109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01" name="Shape 1101"/>
          <p:cNvSpPr/>
          <p:nvPr/>
        </p:nvSpPr>
        <p:spPr>
          <a:xfrm>
            <a:off x="15507568" y="10572743"/>
            <a:ext cx="4329590"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02" name="Shape 110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03"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08" name="Group 1108"/>
          <p:cNvGrpSpPr/>
          <p:nvPr/>
        </p:nvGrpSpPr>
        <p:grpSpPr>
          <a:xfrm>
            <a:off x="12465370" y="10292974"/>
            <a:ext cx="611222" cy="696699"/>
            <a:chOff x="0" y="0"/>
            <a:chExt cx="611221" cy="696698"/>
          </a:xfrm>
        </p:grpSpPr>
        <p:sp>
          <p:nvSpPr>
            <p:cNvPr id="1104" name="Shape 1104"/>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5" name="Shape 1105"/>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6" name="Shape 1106"/>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7" name="Shape 1107"/>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Shape 1112"/>
          <p:cNvSpPr/>
          <p:nvPr/>
        </p:nvSpPr>
        <p:spPr>
          <a:xfrm>
            <a:off x="4459144" y="10641323"/>
            <a:ext cx="5624656"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3" name="Shape 1113"/>
          <p:cNvSpPr/>
          <p:nvPr/>
        </p:nvSpPr>
        <p:spPr>
          <a:xfrm>
            <a:off x="4408343" y="6072091"/>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4" name="Shape 1114"/>
          <p:cNvSpPr/>
          <p:nvPr/>
        </p:nvSpPr>
        <p:spPr>
          <a:xfrm>
            <a:off x="4459144" y="9823911"/>
            <a:ext cx="5624657"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5" name="Shape 1115"/>
          <p:cNvSpPr/>
          <p:nvPr/>
        </p:nvSpPr>
        <p:spPr>
          <a:xfrm>
            <a:off x="4428390" y="11458735"/>
            <a:ext cx="5655411"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6" name="Shape 1116"/>
          <p:cNvSpPr/>
          <p:nvPr/>
        </p:nvSpPr>
        <p:spPr>
          <a:xfrm>
            <a:off x="4412475" y="6828442"/>
            <a:ext cx="5671326"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7" name="Shape 1117"/>
          <p:cNvSpPr/>
          <p:nvPr/>
        </p:nvSpPr>
        <p:spPr>
          <a:xfrm>
            <a:off x="4408343" y="5255990"/>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8" name="Shape 1118"/>
          <p:cNvSpPr/>
          <p:nvPr/>
        </p:nvSpPr>
        <p:spPr>
          <a:xfrm flipV="1">
            <a:off x="6616208" y="4724179"/>
            <a:ext cx="1" cy="6853962"/>
          </a:xfrm>
          <a:prstGeom prst="line">
            <a:avLst/>
          </a:prstGeom>
          <a:ln w="3810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9" name="Shape 1119"/>
          <p:cNvSpPr/>
          <p:nvPr/>
        </p:nvSpPr>
        <p:spPr>
          <a:xfrm flipV="1">
            <a:off x="6625202" y="4678551"/>
            <a:ext cx="1" cy="6899590"/>
          </a:xfrm>
          <a:prstGeom prst="line">
            <a:avLst/>
          </a:prstGeom>
          <a:ln w="190500">
            <a:solidFill>
              <a:srgbClr val="A7A7A7"/>
            </a:solidFill>
            <a:miter/>
            <a:tailEnd type="diamond"/>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0" name="Shape 1120"/>
          <p:cNvSpPr/>
          <p:nvPr/>
        </p:nvSpPr>
        <p:spPr>
          <a:xfrm>
            <a:off x="10154501" y="379803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1" name="Shape 1121"/>
          <p:cNvSpPr/>
          <p:nvPr/>
        </p:nvSpPr>
        <p:spPr>
          <a:xfrm>
            <a:off x="15538449" y="6072091"/>
            <a:ext cx="4230280"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22" name="Shape 1122"/>
          <p:cNvSpPr/>
          <p:nvPr/>
        </p:nvSpPr>
        <p:spPr>
          <a:xfrm>
            <a:off x="10154501" y="4614138"/>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27" name="Group 1127"/>
          <p:cNvGrpSpPr/>
          <p:nvPr/>
        </p:nvGrpSpPr>
        <p:grpSpPr>
          <a:xfrm>
            <a:off x="12364786" y="5723742"/>
            <a:ext cx="611222" cy="696699"/>
            <a:chOff x="0" y="0"/>
            <a:chExt cx="611221" cy="696698"/>
          </a:xfrm>
        </p:grpSpPr>
        <p:sp>
          <p:nvSpPr>
            <p:cNvPr id="1123" name="Shape 112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4" name="Shape 112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5" name="Shape 112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6" name="Shape 112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128"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29583" y="5599530"/>
            <a:ext cx="2000262" cy="945123"/>
          </a:xfrm>
          <a:prstGeom prst="rect">
            <a:avLst/>
          </a:prstGeom>
          <a:ln w="12700">
            <a:miter lim="400000"/>
          </a:ln>
        </p:spPr>
      </p:pic>
      <p:sp>
        <p:nvSpPr>
          <p:cNvPr id="1129" name="Shape 112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145</a:t>
            </a:fld>
            <a:endParaRPr/>
          </a:p>
        </p:txBody>
      </p:sp>
      <p:sp>
        <p:nvSpPr>
          <p:cNvPr id="1130" name="Shape 1130"/>
          <p:cNvSpPr>
            <a:spLocks noGrp="1"/>
          </p:cNvSpPr>
          <p:nvPr>
            <p:ph type="title"/>
          </p:nvPr>
        </p:nvSpPr>
        <p:spPr>
          <a:xfrm>
            <a:off x="1565396" y="875901"/>
            <a:ext cx="22411170" cy="1261959"/>
          </a:xfrm>
          <a:prstGeom prst="rect">
            <a:avLst/>
          </a:prstGeom>
        </p:spPr>
        <p:txBody>
          <a:bodyPr/>
          <a:lstStyle>
            <a:lvl1pPr defTabSz="1627632">
              <a:spcBef>
                <a:spcPts val="1600"/>
              </a:spcBef>
              <a:defRPr sz="6408" spc="-228">
                <a:latin typeface="Verdana"/>
                <a:ea typeface="Verdana"/>
                <a:cs typeface="Verdana"/>
                <a:sym typeface="Verdana"/>
              </a:defRPr>
            </a:lvl1pPr>
          </a:lstStyle>
          <a:p>
            <a:r>
              <a:t>How can teams safely collaborate on infrastructure</a:t>
            </a:r>
          </a:p>
        </p:txBody>
      </p:sp>
      <p:sp>
        <p:nvSpPr>
          <p:cNvPr id="1131" name="Shape 1131"/>
          <p:cNvSpPr/>
          <p:nvPr/>
        </p:nvSpPr>
        <p:spPr>
          <a:xfrm>
            <a:off x="5578628" y="11898870"/>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36" name="Group 1136"/>
          <p:cNvGrpSpPr/>
          <p:nvPr/>
        </p:nvGrpSpPr>
        <p:grpSpPr>
          <a:xfrm>
            <a:off x="5757201" y="12084082"/>
            <a:ext cx="1019695" cy="1019695"/>
            <a:chOff x="0" y="0"/>
            <a:chExt cx="1019694" cy="1019694"/>
          </a:xfrm>
        </p:grpSpPr>
        <p:pic>
          <p:nvPicPr>
            <p:cNvPr id="113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3" name="Shape 113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4" name="Shape 113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5" name="Shape 113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41" name="Group 1141"/>
          <p:cNvGrpSpPr/>
          <p:nvPr/>
        </p:nvGrpSpPr>
        <p:grpSpPr>
          <a:xfrm>
            <a:off x="6912691" y="12084082"/>
            <a:ext cx="1019695" cy="1019695"/>
            <a:chOff x="0" y="0"/>
            <a:chExt cx="1019694" cy="1019694"/>
          </a:xfrm>
        </p:grpSpPr>
        <p:pic>
          <p:nvPicPr>
            <p:cNvPr id="113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8" name="Shape 113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9" name="Shape 113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40" name="Shape 114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42" name="Shape 1142"/>
          <p:cNvSpPr/>
          <p:nvPr/>
        </p:nvSpPr>
        <p:spPr>
          <a:xfrm>
            <a:off x="15538449" y="10572743"/>
            <a:ext cx="4298709"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43" name="Shape 114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44"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49" name="Group 1149"/>
          <p:cNvGrpSpPr/>
          <p:nvPr/>
        </p:nvGrpSpPr>
        <p:grpSpPr>
          <a:xfrm>
            <a:off x="12465370" y="10292974"/>
            <a:ext cx="611222" cy="696699"/>
            <a:chOff x="0" y="0"/>
            <a:chExt cx="611221" cy="696698"/>
          </a:xfrm>
        </p:grpSpPr>
        <p:sp>
          <p:nvSpPr>
            <p:cNvPr id="1145" name="Shape 1145"/>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6" name="Shape 1146"/>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7" name="Shape 1147"/>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8" name="Shape 1148"/>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150" name="Shape 1150"/>
          <p:cNvSpPr/>
          <p:nvPr/>
        </p:nvSpPr>
        <p:spPr>
          <a:xfrm>
            <a:off x="1985686" y="7455252"/>
            <a:ext cx="25577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157" name="Group 1157"/>
          <p:cNvGrpSpPr/>
          <p:nvPr/>
        </p:nvGrpSpPr>
        <p:grpSpPr>
          <a:xfrm>
            <a:off x="3463840" y="8956115"/>
            <a:ext cx="681098" cy="2866536"/>
            <a:chOff x="0" y="0"/>
            <a:chExt cx="681096" cy="2866535"/>
          </a:xfrm>
        </p:grpSpPr>
        <p:sp>
          <p:nvSpPr>
            <p:cNvPr id="1151" name="Shape 115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2" name="Shape 115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3" name="Shape 115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4" name="Shape 115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5" name="Shape 115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6" name="Shape 115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158" name="Shape 1158"/>
          <p:cNvSpPr/>
          <p:nvPr/>
        </p:nvSpPr>
        <p:spPr>
          <a:xfrm>
            <a:off x="2159236" y="12060848"/>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159" name="Shape 1159"/>
          <p:cNvSpPr/>
          <p:nvPr/>
        </p:nvSpPr>
        <p:spPr>
          <a:xfrm>
            <a:off x="10249674" y="540004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0" name="Shape 1160"/>
          <p:cNvSpPr/>
          <p:nvPr/>
        </p:nvSpPr>
        <p:spPr>
          <a:xfrm>
            <a:off x="10207497" y="8382365"/>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1" name="Shape 1161"/>
          <p:cNvSpPr/>
          <p:nvPr/>
        </p:nvSpPr>
        <p:spPr>
          <a:xfrm>
            <a:off x="10302671" y="9984375"/>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68" name="Group 1168"/>
          <p:cNvGrpSpPr/>
          <p:nvPr/>
        </p:nvGrpSpPr>
        <p:grpSpPr>
          <a:xfrm>
            <a:off x="3463840" y="4368875"/>
            <a:ext cx="681098" cy="2866536"/>
            <a:chOff x="0" y="0"/>
            <a:chExt cx="681096" cy="2866535"/>
          </a:xfrm>
        </p:grpSpPr>
        <p:sp>
          <p:nvSpPr>
            <p:cNvPr id="1162" name="Shape 1162"/>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3" name="Shape 1163"/>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4" name="Shape 1164"/>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5" name="Shape 1165"/>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6" name="Shape 11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7" name="Shape 11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175" name="Group 1175"/>
          <p:cNvGrpSpPr/>
          <p:nvPr/>
        </p:nvGrpSpPr>
        <p:grpSpPr>
          <a:xfrm>
            <a:off x="5990202" y="11553337"/>
            <a:ext cx="1270001" cy="1270001"/>
            <a:chOff x="0" y="0"/>
            <a:chExt cx="1270000" cy="1270000"/>
          </a:xfrm>
        </p:grpSpPr>
        <p:sp>
          <p:nvSpPr>
            <p:cNvPr id="1169" name="Shape 116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74" name="Group 1174"/>
            <p:cNvGrpSpPr/>
            <p:nvPr/>
          </p:nvGrpSpPr>
          <p:grpSpPr>
            <a:xfrm>
              <a:off x="116500" y="159352"/>
              <a:ext cx="1011600" cy="976696"/>
              <a:chOff x="0" y="0"/>
              <a:chExt cx="1011598" cy="976695"/>
            </a:xfrm>
          </p:grpSpPr>
          <p:sp>
            <p:nvSpPr>
              <p:cNvPr id="1170" name="Shape 117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1" name="Shape 117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2" name="Shape 117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3" name="Shape 117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176" name="Shape 1176"/>
          <p:cNvSpPr/>
          <p:nvPr/>
        </p:nvSpPr>
        <p:spPr>
          <a:xfrm>
            <a:off x="5990202" y="1191401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177" name="Shape 1177"/>
          <p:cNvSpPr/>
          <p:nvPr/>
        </p:nvSpPr>
        <p:spPr>
          <a:xfrm>
            <a:off x="17277794" y="5395690"/>
            <a:ext cx="651799" cy="651798"/>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8" name="Shape 1178"/>
          <p:cNvSpPr/>
          <p:nvPr/>
        </p:nvSpPr>
        <p:spPr>
          <a:xfrm>
            <a:off x="15538449" y="6880206"/>
            <a:ext cx="2465230"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9" name="Shape 1179"/>
          <p:cNvSpPr/>
          <p:nvPr/>
        </p:nvSpPr>
        <p:spPr>
          <a:xfrm>
            <a:off x="15538449" y="5382990"/>
            <a:ext cx="1758009"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0" name="Shape 1180"/>
          <p:cNvSpPr/>
          <p:nvPr/>
        </p:nvSpPr>
        <p:spPr>
          <a:xfrm flipV="1">
            <a:off x="17990011" y="609599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1" name="Shape 1181"/>
          <p:cNvSpPr/>
          <p:nvPr/>
        </p:nvSpPr>
        <p:spPr>
          <a:xfrm>
            <a:off x="17244243" y="9892259"/>
            <a:ext cx="651798" cy="651799"/>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2" name="Shape 1182"/>
          <p:cNvSpPr/>
          <p:nvPr/>
        </p:nvSpPr>
        <p:spPr>
          <a:xfrm>
            <a:off x="15538450" y="11376776"/>
            <a:ext cx="2431677"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3" name="Shape 1183"/>
          <p:cNvSpPr/>
          <p:nvPr/>
        </p:nvSpPr>
        <p:spPr>
          <a:xfrm>
            <a:off x="15538450" y="9879559"/>
            <a:ext cx="1724456"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4" name="Shape 1184"/>
          <p:cNvSpPr/>
          <p:nvPr/>
        </p:nvSpPr>
        <p:spPr>
          <a:xfrm flipV="1">
            <a:off x="17956459" y="1059256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Tree>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Workspaces</a:t>
            </a:r>
            <a:br>
              <a:rPr lang="en-US" dirty="0"/>
            </a:br>
            <a:endParaRPr lang="en-US" dirty="0"/>
          </a:p>
        </p:txBody>
      </p:sp>
    </p:spTree>
    <p:extLst>
      <p:ext uri="{BB962C8B-B14F-4D97-AF65-F5344CB8AC3E}">
        <p14:creationId xmlns:p14="http://schemas.microsoft.com/office/powerpoint/2010/main" val="2327159768"/>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Shape 118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89" name="Shape 118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0" name="Shape 119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1" name="Shape 119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2" name="Shape 1192"/>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3" name="Shape 119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4" name="Shape 119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195" name="Shape 119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196" name="Shape 1196"/>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7" name="Shape 1197"/>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8" name="Shape 1198"/>
          <p:cNvSpPr/>
          <p:nvPr/>
        </p:nvSpPr>
        <p:spPr>
          <a:xfrm>
            <a:off x="900669" y="4271235"/>
            <a:ext cx="1135393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05" name="Group 1205"/>
          <p:cNvGrpSpPr/>
          <p:nvPr/>
        </p:nvGrpSpPr>
        <p:grpSpPr>
          <a:xfrm>
            <a:off x="1823968" y="6618227"/>
            <a:ext cx="681098" cy="2866536"/>
            <a:chOff x="0" y="0"/>
            <a:chExt cx="681096" cy="2866535"/>
          </a:xfrm>
        </p:grpSpPr>
        <p:sp>
          <p:nvSpPr>
            <p:cNvPr id="1199" name="Shape 119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0" name="Shape 120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1" name="Shape 120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2" name="Shape 120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3" name="Shape 120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4" name="Shape 120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06" name="Shape 1206"/>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7" name="Shape 120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8" name="Shape 120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9" name="Shape 1209"/>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10" name="Shape 1210"/>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211" name="Shape 121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212" name="Shape 121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9" name="Group 1219"/>
          <p:cNvGrpSpPr/>
          <p:nvPr/>
        </p:nvGrpSpPr>
        <p:grpSpPr>
          <a:xfrm>
            <a:off x="5181865" y="10374780"/>
            <a:ext cx="1270001" cy="1270001"/>
            <a:chOff x="0" y="0"/>
            <a:chExt cx="1270000" cy="1270000"/>
          </a:xfrm>
        </p:grpSpPr>
        <p:sp>
          <p:nvSpPr>
            <p:cNvPr id="1213" name="Shape 121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8" name="Group 1218"/>
            <p:cNvGrpSpPr/>
            <p:nvPr/>
          </p:nvGrpSpPr>
          <p:grpSpPr>
            <a:xfrm>
              <a:off x="116500" y="159352"/>
              <a:ext cx="1011600" cy="976696"/>
              <a:chOff x="0" y="0"/>
              <a:chExt cx="1011598" cy="976695"/>
            </a:xfrm>
          </p:grpSpPr>
          <p:sp>
            <p:nvSpPr>
              <p:cNvPr id="1214" name="Shape 121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5" name="Shape 121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6" name="Shape 121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7" name="Shape 121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220" name="Shape 1220"/>
          <p:cNvSpPr/>
          <p:nvPr/>
        </p:nvSpPr>
        <p:spPr>
          <a:xfrm>
            <a:off x="5181865" y="1071188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225" name="Group 1225"/>
          <p:cNvGrpSpPr/>
          <p:nvPr/>
        </p:nvGrpSpPr>
        <p:grpSpPr>
          <a:xfrm>
            <a:off x="1985440" y="11660010"/>
            <a:ext cx="1019695" cy="1019696"/>
            <a:chOff x="0" y="0"/>
            <a:chExt cx="1019694" cy="1019694"/>
          </a:xfrm>
        </p:grpSpPr>
        <p:pic>
          <p:nvPicPr>
            <p:cNvPr id="1221"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2" name="Shape 122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3" name="Shape 122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4" name="Shape 122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230" name="Group 1230"/>
          <p:cNvGrpSpPr/>
          <p:nvPr/>
        </p:nvGrpSpPr>
        <p:grpSpPr>
          <a:xfrm>
            <a:off x="3140930" y="11660010"/>
            <a:ext cx="1019695" cy="1019696"/>
            <a:chOff x="0" y="0"/>
            <a:chExt cx="1019694" cy="1019694"/>
          </a:xfrm>
        </p:grpSpPr>
        <p:pic>
          <p:nvPicPr>
            <p:cNvPr id="1226"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7" name="Shape 122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8" name="Shape 122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9" name="Shape 122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231" name="pasted-image.tiff"/>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183425" y="6551743"/>
            <a:ext cx="6032133" cy="3393506"/>
          </a:xfrm>
          <a:prstGeom prst="rect">
            <a:avLst/>
          </a:prstGeom>
          <a:ln w="12700">
            <a:miter lim="400000"/>
          </a:ln>
        </p:spPr>
      </p:pic>
      <p:sp>
        <p:nvSpPr>
          <p:cNvPr id="1232" name="Shape 1232"/>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33" name="Shape 1233"/>
          <p:cNvSpPr/>
          <p:nvPr/>
        </p:nvSpPr>
        <p:spPr>
          <a:xfrm>
            <a:off x="7023133" y="483206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259" name="Group 1259"/>
          <p:cNvGrpSpPr/>
          <p:nvPr/>
        </p:nvGrpSpPr>
        <p:grpSpPr>
          <a:xfrm>
            <a:off x="4546046" y="4769116"/>
            <a:ext cx="2541639" cy="1132479"/>
            <a:chOff x="0" y="0"/>
            <a:chExt cx="2541638" cy="1132477"/>
          </a:xfrm>
        </p:grpSpPr>
        <p:grpSp>
          <p:nvGrpSpPr>
            <p:cNvPr id="1238" name="Group 1238"/>
            <p:cNvGrpSpPr/>
            <p:nvPr/>
          </p:nvGrpSpPr>
          <p:grpSpPr>
            <a:xfrm>
              <a:off x="0" y="-1"/>
              <a:ext cx="782944" cy="917733"/>
              <a:chOff x="0" y="0"/>
              <a:chExt cx="782943" cy="917731"/>
            </a:xfrm>
          </p:grpSpPr>
          <p:sp>
            <p:nvSpPr>
              <p:cNvPr id="1234" name="Shape 123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37" name="Group 1237"/>
              <p:cNvGrpSpPr/>
              <p:nvPr/>
            </p:nvGrpSpPr>
            <p:grpSpPr>
              <a:xfrm>
                <a:off x="50923" y="0"/>
                <a:ext cx="681097" cy="786682"/>
                <a:chOff x="0" y="0"/>
                <a:chExt cx="681096" cy="786681"/>
              </a:xfrm>
            </p:grpSpPr>
            <p:sp>
              <p:nvSpPr>
                <p:cNvPr id="1235" name="Shape 123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36" name="Shape 123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3" name="Group 1243"/>
            <p:cNvGrpSpPr/>
            <p:nvPr/>
          </p:nvGrpSpPr>
          <p:grpSpPr>
            <a:xfrm>
              <a:off x="458216" y="-1"/>
              <a:ext cx="782945" cy="917733"/>
              <a:chOff x="0" y="0"/>
              <a:chExt cx="782943" cy="917731"/>
            </a:xfrm>
          </p:grpSpPr>
          <p:sp>
            <p:nvSpPr>
              <p:cNvPr id="1239" name="Shape 123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2" name="Group 1242"/>
              <p:cNvGrpSpPr/>
              <p:nvPr/>
            </p:nvGrpSpPr>
            <p:grpSpPr>
              <a:xfrm>
                <a:off x="50923" y="0"/>
                <a:ext cx="681097" cy="786682"/>
                <a:chOff x="0" y="0"/>
                <a:chExt cx="681096" cy="786681"/>
              </a:xfrm>
            </p:grpSpPr>
            <p:sp>
              <p:nvSpPr>
                <p:cNvPr id="1240" name="Shape 124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1" name="Shape 124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8" name="Group 1248"/>
            <p:cNvGrpSpPr/>
            <p:nvPr/>
          </p:nvGrpSpPr>
          <p:grpSpPr>
            <a:xfrm>
              <a:off x="1758695" y="-1"/>
              <a:ext cx="782944" cy="917733"/>
              <a:chOff x="0" y="0"/>
              <a:chExt cx="782943" cy="917731"/>
            </a:xfrm>
          </p:grpSpPr>
          <p:sp>
            <p:nvSpPr>
              <p:cNvPr id="1244" name="Shape 124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7" name="Group 1247"/>
              <p:cNvGrpSpPr/>
              <p:nvPr/>
            </p:nvGrpSpPr>
            <p:grpSpPr>
              <a:xfrm>
                <a:off x="50923" y="0"/>
                <a:ext cx="681097" cy="786682"/>
                <a:chOff x="0" y="0"/>
                <a:chExt cx="681096" cy="786681"/>
              </a:xfrm>
            </p:grpSpPr>
            <p:sp>
              <p:nvSpPr>
                <p:cNvPr id="1245" name="Shape 124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6" name="Shape 124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3" name="Group 1253"/>
            <p:cNvGrpSpPr/>
            <p:nvPr/>
          </p:nvGrpSpPr>
          <p:grpSpPr>
            <a:xfrm>
              <a:off x="1306576" y="-1"/>
              <a:ext cx="782944" cy="917733"/>
              <a:chOff x="0" y="0"/>
              <a:chExt cx="782943" cy="917731"/>
            </a:xfrm>
          </p:grpSpPr>
          <p:sp>
            <p:nvSpPr>
              <p:cNvPr id="1249" name="Shape 124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2" name="Group 1252"/>
              <p:cNvGrpSpPr/>
              <p:nvPr/>
            </p:nvGrpSpPr>
            <p:grpSpPr>
              <a:xfrm>
                <a:off x="50923" y="0"/>
                <a:ext cx="681097" cy="786682"/>
                <a:chOff x="0" y="0"/>
                <a:chExt cx="681096" cy="786681"/>
              </a:xfrm>
            </p:grpSpPr>
            <p:sp>
              <p:nvSpPr>
                <p:cNvPr id="1250" name="Shape 125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1" name="Shape 125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8" name="Group 1258"/>
            <p:cNvGrpSpPr/>
            <p:nvPr/>
          </p:nvGrpSpPr>
          <p:grpSpPr>
            <a:xfrm>
              <a:off x="789432" y="0"/>
              <a:ext cx="966150" cy="1132478"/>
              <a:chOff x="0" y="0"/>
              <a:chExt cx="966148" cy="1132477"/>
            </a:xfrm>
          </p:grpSpPr>
          <p:sp>
            <p:nvSpPr>
              <p:cNvPr id="1254" name="Shape 1254"/>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7" name="Group 1257"/>
              <p:cNvGrpSpPr/>
              <p:nvPr/>
            </p:nvGrpSpPr>
            <p:grpSpPr>
              <a:xfrm>
                <a:off x="62839" y="0"/>
                <a:ext cx="840471" cy="970763"/>
                <a:chOff x="0" y="0"/>
                <a:chExt cx="840470" cy="970762"/>
              </a:xfrm>
            </p:grpSpPr>
            <p:sp>
              <p:nvSpPr>
                <p:cNvPr id="1255" name="Shape 1255"/>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6" name="Shape 1256"/>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Tree>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 name="Shape 126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4" name="Shape 1264"/>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5" name="Shape 1265"/>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6" name="Shape 126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7" name="Shape 1267"/>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8" name="Shape 1268"/>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69" name="Shape 12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148</a:t>
            </a:fld>
            <a:endParaRPr/>
          </a:p>
        </p:txBody>
      </p:sp>
      <p:sp>
        <p:nvSpPr>
          <p:cNvPr id="1270" name="Shape 1270"/>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75" name="Group 1275"/>
          <p:cNvGrpSpPr/>
          <p:nvPr/>
        </p:nvGrpSpPr>
        <p:grpSpPr>
          <a:xfrm>
            <a:off x="12465370" y="10280274"/>
            <a:ext cx="611222" cy="696699"/>
            <a:chOff x="0" y="0"/>
            <a:chExt cx="611221" cy="696698"/>
          </a:xfrm>
        </p:grpSpPr>
        <p:sp>
          <p:nvSpPr>
            <p:cNvPr id="1271" name="Shape 1271"/>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2" name="Shape 1272"/>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3" name="Shape 1273"/>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4" name="Shape 1274"/>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276" name="Shape 1276"/>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77" name="Shape 1277"/>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278" name="Shape 1278"/>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85" name="Group 1285"/>
          <p:cNvGrpSpPr/>
          <p:nvPr/>
        </p:nvGrpSpPr>
        <p:grpSpPr>
          <a:xfrm>
            <a:off x="1724889" y="6715892"/>
            <a:ext cx="681097" cy="2866536"/>
            <a:chOff x="0" y="0"/>
            <a:chExt cx="681096" cy="2866535"/>
          </a:xfrm>
        </p:grpSpPr>
        <p:sp>
          <p:nvSpPr>
            <p:cNvPr id="1279" name="Shape 127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0" name="Shape 128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1" name="Shape 128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2" name="Shape 128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3" name="Shape 128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4" name="Shape 128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86" name="Shape 1286"/>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87" name="Shape 1287"/>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11" name="Group 1311"/>
          <p:cNvGrpSpPr/>
          <p:nvPr/>
        </p:nvGrpSpPr>
        <p:grpSpPr>
          <a:xfrm>
            <a:off x="4914457" y="11434254"/>
            <a:ext cx="2532333" cy="1390119"/>
            <a:chOff x="0" y="0"/>
            <a:chExt cx="2532331" cy="1390118"/>
          </a:xfrm>
        </p:grpSpPr>
        <p:sp>
          <p:nvSpPr>
            <p:cNvPr id="1288" name="Shape 1288"/>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98" name="Group 1298"/>
            <p:cNvGrpSpPr/>
            <p:nvPr/>
          </p:nvGrpSpPr>
          <p:grpSpPr>
            <a:xfrm>
              <a:off x="132941" y="289214"/>
              <a:ext cx="681097" cy="931808"/>
              <a:chOff x="0" y="0"/>
              <a:chExt cx="681096" cy="931806"/>
            </a:xfrm>
          </p:grpSpPr>
          <p:sp>
            <p:nvSpPr>
              <p:cNvPr id="1289" name="Shape 1289"/>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90" name="Shape 1290"/>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1" name="Shape 1291"/>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2" name="Shape 1292"/>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3" name="Shape 1293"/>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4" name="Shape 1294"/>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5" name="Shape 1295"/>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6" name="Shape 1296"/>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7" name="Shape 1297"/>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04" name="Group 1304"/>
            <p:cNvGrpSpPr/>
            <p:nvPr/>
          </p:nvGrpSpPr>
          <p:grpSpPr>
            <a:xfrm>
              <a:off x="1012350" y="477280"/>
              <a:ext cx="618625" cy="555676"/>
              <a:chOff x="0" y="0"/>
              <a:chExt cx="618624" cy="555675"/>
            </a:xfrm>
          </p:grpSpPr>
          <p:sp>
            <p:nvSpPr>
              <p:cNvPr id="1299" name="Shape 1299"/>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0" name="Shape 1300"/>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1" name="Shape 1301"/>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2" name="Shape 1302"/>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3" name="Shape 1303"/>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10" name="Group 1310"/>
            <p:cNvGrpSpPr/>
            <p:nvPr/>
          </p:nvGrpSpPr>
          <p:grpSpPr>
            <a:xfrm>
              <a:off x="1829287" y="478872"/>
              <a:ext cx="611222" cy="552493"/>
              <a:chOff x="0" y="0"/>
              <a:chExt cx="611221" cy="552491"/>
            </a:xfrm>
          </p:grpSpPr>
          <p:sp>
            <p:nvSpPr>
              <p:cNvPr id="1305" name="Shape 1305"/>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6" name="Shape 1306"/>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7" name="Shape 1307"/>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8" name="Shape 1308"/>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9" name="Shape 1309"/>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12" name="Shape 131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3" name="Shape 131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4" name="Shape 1314"/>
          <p:cNvSpPr/>
          <p:nvPr/>
        </p:nvSpPr>
        <p:spPr>
          <a:xfrm>
            <a:off x="6955826" y="11867692"/>
            <a:ext cx="489474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315"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316" name="Shape 131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17" name="Shape 1317"/>
          <p:cNvSpPr/>
          <p:nvPr/>
        </p:nvSpPr>
        <p:spPr>
          <a:xfrm>
            <a:off x="4069575" y="9368905"/>
            <a:ext cx="4725400"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318" name="Shape 1318"/>
          <p:cNvSpPr/>
          <p:nvPr/>
        </p:nvSpPr>
        <p:spPr>
          <a:xfrm>
            <a:off x="1259404" y="9972757"/>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319" name="Shape 1319"/>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330" name="Group 1330"/>
          <p:cNvGrpSpPr/>
          <p:nvPr/>
        </p:nvGrpSpPr>
        <p:grpSpPr>
          <a:xfrm>
            <a:off x="3966469" y="4820533"/>
            <a:ext cx="4428309" cy="786683"/>
            <a:chOff x="0" y="0"/>
            <a:chExt cx="4428307" cy="786682"/>
          </a:xfrm>
        </p:grpSpPr>
        <p:sp>
          <p:nvSpPr>
            <p:cNvPr id="1320" name="Shape 132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1" name="Shape 132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2" name="Shape 132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3" name="Shape 132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4" name="Shape 13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5" name="Shape 132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6" name="Shape 132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7" name="Shape 132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8" name="Shape 132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9" name="Shape 132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31" name="Shape 1331"/>
          <p:cNvSpPr/>
          <p:nvPr/>
        </p:nvSpPr>
        <p:spPr>
          <a:xfrm>
            <a:off x="1454476" y="4710108"/>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332" name="Shape 1332"/>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9" name="Group 1339"/>
          <p:cNvGrpSpPr/>
          <p:nvPr/>
        </p:nvGrpSpPr>
        <p:grpSpPr>
          <a:xfrm>
            <a:off x="5545623" y="10513815"/>
            <a:ext cx="1270001" cy="1270001"/>
            <a:chOff x="0" y="0"/>
            <a:chExt cx="1270000" cy="1270000"/>
          </a:xfrm>
        </p:grpSpPr>
        <p:sp>
          <p:nvSpPr>
            <p:cNvPr id="1333" name="Shape 133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8" name="Group 1338"/>
            <p:cNvGrpSpPr/>
            <p:nvPr/>
          </p:nvGrpSpPr>
          <p:grpSpPr>
            <a:xfrm>
              <a:off x="116500" y="159352"/>
              <a:ext cx="1011600" cy="976696"/>
              <a:chOff x="0" y="0"/>
              <a:chExt cx="1011598" cy="976695"/>
            </a:xfrm>
          </p:grpSpPr>
          <p:sp>
            <p:nvSpPr>
              <p:cNvPr id="1334" name="Shape 133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5" name="Shape 133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6" name="Shape 133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7" name="Shape 133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40" name="Shape 1340"/>
          <p:cNvSpPr/>
          <p:nvPr/>
        </p:nvSpPr>
        <p:spPr>
          <a:xfrm>
            <a:off x="5545623" y="1086738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341" name="Shape 1341"/>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342" name="screencapture-atlas-hashicorp-beta-hashicorp-bank-1505519242000.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048505" y="4354236"/>
            <a:ext cx="18549586" cy="7351440"/>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886CAE-25F7-CF49-B9B7-D49403C388B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p:txBody>
      </p:sp>
      <p:sp>
        <p:nvSpPr>
          <p:cNvPr id="2" name="Title 1">
            <a:extLst>
              <a:ext uri="{FF2B5EF4-FFF2-40B4-BE49-F238E27FC236}">
                <a16:creationId xmlns:a16="http://schemas.microsoft.com/office/drawing/2014/main" id="{35D46E20-C559-514E-A149-C11B2808E964}"/>
              </a:ext>
            </a:extLst>
          </p:cNvPr>
          <p:cNvSpPr>
            <a:spLocks noGrp="1"/>
          </p:cNvSpPr>
          <p:nvPr>
            <p:ph type="title"/>
          </p:nvPr>
        </p:nvSpPr>
        <p:spPr/>
        <p:txBody>
          <a:bodyPr/>
          <a:lstStyle/>
          <a:p>
            <a:r>
              <a:rPr lang="en-US" dirty="0"/>
              <a:t>Workspace – VC Connection </a:t>
            </a:r>
          </a:p>
        </p:txBody>
      </p:sp>
      <p:sp>
        <p:nvSpPr>
          <p:cNvPr id="6" name="Text Placeholder 5">
            <a:extLst>
              <a:ext uri="{FF2B5EF4-FFF2-40B4-BE49-F238E27FC236}">
                <a16:creationId xmlns:a16="http://schemas.microsoft.com/office/drawing/2014/main" id="{F303604A-3985-8B44-871A-BFC9DE01258F}"/>
              </a:ext>
            </a:extLst>
          </p:cNvPr>
          <p:cNvSpPr>
            <a:spLocks noGrp="1"/>
          </p:cNvSpPr>
          <p:nvPr>
            <p:ph type="body" sz="quarter" idx="10"/>
          </p:nvPr>
        </p:nvSpPr>
        <p:spPr/>
        <p:txBody>
          <a:bodyPr/>
          <a:lstStyle/>
          <a:p>
            <a:r>
              <a:rPr lang="en-US" dirty="0"/>
              <a:t>https://</a:t>
            </a:r>
            <a:r>
              <a:rPr lang="en-US" dirty="0" err="1"/>
              <a:t>www.terraform.io</a:t>
            </a:r>
            <a:r>
              <a:rPr lang="en-US" dirty="0"/>
              <a:t>/docs/enterprise/</a:t>
            </a:r>
            <a:r>
              <a:rPr lang="en-US" dirty="0" err="1"/>
              <a:t>vcs</a:t>
            </a:r>
            <a:endParaRPr lang="en-US" dirty="0"/>
          </a:p>
        </p:txBody>
      </p:sp>
      <p:pic>
        <p:nvPicPr>
          <p:cNvPr id="7" name="Picture 6">
            <a:extLst>
              <a:ext uri="{FF2B5EF4-FFF2-40B4-BE49-F238E27FC236}">
                <a16:creationId xmlns:a16="http://schemas.microsoft.com/office/drawing/2014/main" id="{A94DD398-54BA-7347-A192-28CAA5E464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05914" y="2875511"/>
            <a:ext cx="17638706" cy="9715500"/>
          </a:xfrm>
          <a:prstGeom prst="rect">
            <a:avLst/>
          </a:prstGeom>
        </p:spPr>
      </p:pic>
    </p:spTree>
    <p:extLst>
      <p:ext uri="{BB962C8B-B14F-4D97-AF65-F5344CB8AC3E}">
        <p14:creationId xmlns:p14="http://schemas.microsoft.com/office/powerpoint/2010/main" val="32134593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6"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7"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8"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959"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960"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961"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62"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63"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64"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96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6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6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72" name="Group"/>
          <p:cNvGrpSpPr/>
          <p:nvPr/>
        </p:nvGrpSpPr>
        <p:grpSpPr>
          <a:xfrm>
            <a:off x="1732727" y="4408373"/>
            <a:ext cx="614396" cy="710738"/>
            <a:chOff x="0" y="0"/>
            <a:chExt cx="614395" cy="710736"/>
          </a:xfrm>
        </p:grpSpPr>
        <p:sp>
          <p:nvSpPr>
            <p:cNvPr id="968"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69"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70"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71"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73"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974"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975"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82" name="Group"/>
          <p:cNvGrpSpPr/>
          <p:nvPr/>
        </p:nvGrpSpPr>
        <p:grpSpPr>
          <a:xfrm>
            <a:off x="10255084" y="9170669"/>
            <a:ext cx="5031635" cy="2915964"/>
            <a:chOff x="0" y="0"/>
            <a:chExt cx="5031634" cy="2915962"/>
          </a:xfrm>
        </p:grpSpPr>
        <p:sp>
          <p:nvSpPr>
            <p:cNvPr id="976" name="Shape"/>
            <p:cNvSpPr/>
            <p:nvPr/>
          </p:nvSpPr>
          <p:spPr>
            <a:xfrm>
              <a:off x="0" y="0"/>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981" name="Group"/>
            <p:cNvGrpSpPr/>
            <p:nvPr/>
          </p:nvGrpSpPr>
          <p:grpSpPr>
            <a:xfrm>
              <a:off x="2210284" y="1109602"/>
              <a:ext cx="611226" cy="696704"/>
              <a:chOff x="-1" y="-1"/>
              <a:chExt cx="611224" cy="696702"/>
            </a:xfrm>
          </p:grpSpPr>
          <p:sp>
            <p:nvSpPr>
              <p:cNvPr id="977"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78"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79" name="Shape"/>
              <p:cNvSpPr/>
              <p:nvPr/>
            </p:nvSpPr>
            <p:spPr>
              <a:xfrm>
                <a:off x="-2" y="-2"/>
                <a:ext cx="189876" cy="3305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0"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sp>
        <p:nvSpPr>
          <p:cNvPr id="983" name="Scale…"/>
          <p:cNvSpPr txBox="1"/>
          <p:nvPr/>
        </p:nvSpPr>
        <p:spPr>
          <a:xfrm>
            <a:off x="16013140" y="10167367"/>
            <a:ext cx="6133642" cy="14901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Dependency management</a:t>
            </a:r>
          </a:p>
        </p:txBody>
      </p:sp>
    </p:spTree>
    <p:extLst>
      <p:ext uri="{BB962C8B-B14F-4D97-AF65-F5344CB8AC3E}">
        <p14:creationId xmlns:p14="http://schemas.microsoft.com/office/powerpoint/2010/main" val="1340360171"/>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stretch>
            <a:fillRect/>
          </a:stretch>
        </p:blipFill>
        <p:spPr>
          <a:xfrm>
            <a:off x="3079667" y="3180311"/>
            <a:ext cx="18491200" cy="9410700"/>
          </a:xfrm>
          <a:prstGeom prst="rect">
            <a:avLst/>
          </a:prstGeom>
        </p:spPr>
      </p:pic>
    </p:spTree>
    <p:extLst>
      <p:ext uri="{BB962C8B-B14F-4D97-AF65-F5344CB8AC3E}">
        <p14:creationId xmlns:p14="http://schemas.microsoft.com/office/powerpoint/2010/main" val="2165052631"/>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alphaModFix amt="20000"/>
          </a:blip>
          <a:stretch>
            <a:fillRect/>
          </a:stretch>
        </p:blipFill>
        <p:spPr>
          <a:xfrm>
            <a:off x="3079667" y="3180311"/>
            <a:ext cx="18491200" cy="9410700"/>
          </a:xfrm>
          <a:prstGeom prst="rect">
            <a:avLst/>
          </a:prstGeom>
        </p:spPr>
      </p:pic>
      <p:pic>
        <p:nvPicPr>
          <p:cNvPr id="2" name="Picture 1">
            <a:extLst>
              <a:ext uri="{FF2B5EF4-FFF2-40B4-BE49-F238E27FC236}">
                <a16:creationId xmlns:a16="http://schemas.microsoft.com/office/drawing/2014/main" id="{CC805F8A-3BE5-5B4D-B91A-21FCD403951B}"/>
              </a:ext>
            </a:extLst>
          </p:cNvPr>
          <p:cNvPicPr>
            <a:picLocks noChangeAspect="1"/>
          </p:cNvPicPr>
          <p:nvPr/>
        </p:nvPicPr>
        <p:blipFill>
          <a:blip r:embed="rId4"/>
          <a:stretch>
            <a:fillRect/>
          </a:stretch>
        </p:blipFill>
        <p:spPr>
          <a:xfrm>
            <a:off x="1451869" y="5304171"/>
            <a:ext cx="22662111" cy="20110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1817EDDF-2B6D-ED4E-9521-5A8B36B22984}"/>
              </a:ext>
            </a:extLst>
          </p:cNvPr>
          <p:cNvPicPr>
            <a:picLocks noChangeAspect="1"/>
          </p:cNvPicPr>
          <p:nvPr/>
        </p:nvPicPr>
        <p:blipFill>
          <a:blip r:embed="rId5"/>
          <a:stretch>
            <a:fillRect/>
          </a:stretch>
        </p:blipFill>
        <p:spPr>
          <a:xfrm>
            <a:off x="1451868" y="8135469"/>
            <a:ext cx="22662111" cy="8605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55707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24CD3522-D6C9-724D-9633-58AE1F1243D5}"/>
              </a:ext>
            </a:extLst>
          </p:cNvPr>
          <p:cNvPicPr>
            <a:picLocks noChangeAspect="1"/>
          </p:cNvPicPr>
          <p:nvPr/>
        </p:nvPicPr>
        <p:blipFill>
          <a:blip r:embed="rId2"/>
          <a:stretch>
            <a:fillRect/>
          </a:stretch>
        </p:blipFill>
        <p:spPr>
          <a:xfrm>
            <a:off x="2999921" y="3349719"/>
            <a:ext cx="17672049" cy="7888282"/>
          </a:xfrm>
          <a:prstGeom prst="rect">
            <a:avLst/>
          </a:prstGeom>
        </p:spPr>
      </p:pic>
    </p:spTree>
    <p:extLst>
      <p:ext uri="{BB962C8B-B14F-4D97-AF65-F5344CB8AC3E}">
        <p14:creationId xmlns:p14="http://schemas.microsoft.com/office/powerpoint/2010/main" val="739415277"/>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7" name="Picture 6">
            <a:extLst>
              <a:ext uri="{FF2B5EF4-FFF2-40B4-BE49-F238E27FC236}">
                <a16:creationId xmlns:a16="http://schemas.microsoft.com/office/drawing/2014/main" id="{1168ABF7-FF4A-8E41-AB53-CF5FF050D46C}"/>
              </a:ext>
            </a:extLst>
          </p:cNvPr>
          <p:cNvPicPr>
            <a:picLocks noChangeAspect="1"/>
          </p:cNvPicPr>
          <p:nvPr/>
        </p:nvPicPr>
        <p:blipFill>
          <a:blip r:embed="rId3"/>
          <a:stretch>
            <a:fillRect/>
          </a:stretch>
        </p:blipFill>
        <p:spPr>
          <a:xfrm>
            <a:off x="1827893" y="3715764"/>
            <a:ext cx="19693164" cy="7469072"/>
          </a:xfrm>
          <a:prstGeom prst="rect">
            <a:avLst/>
          </a:prstGeom>
        </p:spPr>
      </p:pic>
    </p:spTree>
    <p:extLst>
      <p:ext uri="{BB962C8B-B14F-4D97-AF65-F5344CB8AC3E}">
        <p14:creationId xmlns:p14="http://schemas.microsoft.com/office/powerpoint/2010/main" val="1455806732"/>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57180-0A1A-DD4A-B483-1D8A16B8072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F8D9305-FA79-694A-BD54-096EC3B44223}"/>
              </a:ext>
            </a:extLst>
          </p:cNvPr>
          <p:cNvSpPr>
            <a:spLocks noGrp="1"/>
          </p:cNvSpPr>
          <p:nvPr>
            <p:ph type="title"/>
          </p:nvPr>
        </p:nvSpPr>
        <p:spPr/>
        <p:txBody>
          <a:bodyPr/>
          <a:lstStyle/>
          <a:p>
            <a:r>
              <a:rPr lang="en-US" dirty="0"/>
              <a:t>Remote State</a:t>
            </a:r>
          </a:p>
        </p:txBody>
      </p:sp>
    </p:spTree>
    <p:extLst>
      <p:ext uri="{BB962C8B-B14F-4D97-AF65-F5344CB8AC3E}">
        <p14:creationId xmlns:p14="http://schemas.microsoft.com/office/powerpoint/2010/main" val="670446124"/>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Shape 134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7" name="Shape 1347"/>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348" name="Shape 1348"/>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9" name="Shape 1349"/>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350" name="Shape 1350"/>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1" name="Shape 1351"/>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2" name="Shape 135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3" name="Shape 135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4" name="Shape 135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5" name="Shape 1355"/>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356" name="Shape 135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57" name="Shape 13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8" name="Shape 13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9" name="Shape 13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66" name="Group 1366"/>
          <p:cNvGrpSpPr/>
          <p:nvPr/>
        </p:nvGrpSpPr>
        <p:grpSpPr>
          <a:xfrm>
            <a:off x="1823968" y="6618227"/>
            <a:ext cx="681098" cy="2866536"/>
            <a:chOff x="0" y="0"/>
            <a:chExt cx="681096" cy="2866535"/>
          </a:xfrm>
        </p:grpSpPr>
        <p:sp>
          <p:nvSpPr>
            <p:cNvPr id="1360" name="Shape 13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1" name="Shape 13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2" name="Shape 13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3" name="Shape 13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4" name="Shape 13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5" name="Shape 13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67" name="Shape 13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8" name="Shape 13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9" name="Shape 1369"/>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370" name="Shape 1370"/>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71" name="Shape 1371"/>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372" name="Shape 1372"/>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373" name="Shape 1373"/>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Terraform runs and state management</a:t>
            </a:r>
          </a:p>
        </p:txBody>
      </p:sp>
      <p:pic>
        <p:nvPicPr>
          <p:cNvPr id="1374"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454165" y="6470191"/>
            <a:ext cx="4725400" cy="3706248"/>
          </a:xfrm>
          <a:prstGeom prst="rect">
            <a:avLst/>
          </a:prstGeom>
          <a:ln w="12700">
            <a:miter lim="400000"/>
          </a:ln>
        </p:spPr>
      </p:pic>
      <p:grpSp>
        <p:nvGrpSpPr>
          <p:cNvPr id="1400" name="Group 1400"/>
          <p:cNvGrpSpPr/>
          <p:nvPr/>
        </p:nvGrpSpPr>
        <p:grpSpPr>
          <a:xfrm>
            <a:off x="4546046" y="4769116"/>
            <a:ext cx="2541639" cy="1132479"/>
            <a:chOff x="0" y="0"/>
            <a:chExt cx="2541638" cy="1132477"/>
          </a:xfrm>
        </p:grpSpPr>
        <p:grpSp>
          <p:nvGrpSpPr>
            <p:cNvPr id="1379" name="Group 1379"/>
            <p:cNvGrpSpPr/>
            <p:nvPr/>
          </p:nvGrpSpPr>
          <p:grpSpPr>
            <a:xfrm>
              <a:off x="0" y="-1"/>
              <a:ext cx="782944" cy="917733"/>
              <a:chOff x="0" y="0"/>
              <a:chExt cx="782943" cy="917731"/>
            </a:xfrm>
          </p:grpSpPr>
          <p:sp>
            <p:nvSpPr>
              <p:cNvPr id="1375" name="Shape 137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78" name="Group 1378"/>
              <p:cNvGrpSpPr/>
              <p:nvPr/>
            </p:nvGrpSpPr>
            <p:grpSpPr>
              <a:xfrm>
                <a:off x="50923" y="0"/>
                <a:ext cx="681097" cy="786682"/>
                <a:chOff x="0" y="0"/>
                <a:chExt cx="681096" cy="786681"/>
              </a:xfrm>
            </p:grpSpPr>
            <p:sp>
              <p:nvSpPr>
                <p:cNvPr id="1376" name="Shape 137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77" name="Shape 137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4" name="Group 1384"/>
            <p:cNvGrpSpPr/>
            <p:nvPr/>
          </p:nvGrpSpPr>
          <p:grpSpPr>
            <a:xfrm>
              <a:off x="458216" y="-1"/>
              <a:ext cx="782945" cy="917733"/>
              <a:chOff x="0" y="0"/>
              <a:chExt cx="782943" cy="917731"/>
            </a:xfrm>
          </p:grpSpPr>
          <p:sp>
            <p:nvSpPr>
              <p:cNvPr id="1380" name="Shape 138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3" name="Group 1383"/>
              <p:cNvGrpSpPr/>
              <p:nvPr/>
            </p:nvGrpSpPr>
            <p:grpSpPr>
              <a:xfrm>
                <a:off x="50923" y="0"/>
                <a:ext cx="681097" cy="786682"/>
                <a:chOff x="0" y="0"/>
                <a:chExt cx="681096" cy="786681"/>
              </a:xfrm>
            </p:grpSpPr>
            <p:sp>
              <p:nvSpPr>
                <p:cNvPr id="1381" name="Shape 138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2" name="Shape 138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9" name="Group 1389"/>
            <p:cNvGrpSpPr/>
            <p:nvPr/>
          </p:nvGrpSpPr>
          <p:grpSpPr>
            <a:xfrm>
              <a:off x="1758695" y="-1"/>
              <a:ext cx="782944" cy="917733"/>
              <a:chOff x="0" y="0"/>
              <a:chExt cx="782943" cy="917731"/>
            </a:xfrm>
          </p:grpSpPr>
          <p:sp>
            <p:nvSpPr>
              <p:cNvPr id="1385" name="Shape 138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8" name="Group 1388"/>
              <p:cNvGrpSpPr/>
              <p:nvPr/>
            </p:nvGrpSpPr>
            <p:grpSpPr>
              <a:xfrm>
                <a:off x="50923" y="0"/>
                <a:ext cx="681097" cy="786682"/>
                <a:chOff x="0" y="0"/>
                <a:chExt cx="681096" cy="786681"/>
              </a:xfrm>
            </p:grpSpPr>
            <p:sp>
              <p:nvSpPr>
                <p:cNvPr id="1386" name="Shape 138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7" name="Shape 138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4" name="Group 1394"/>
            <p:cNvGrpSpPr/>
            <p:nvPr/>
          </p:nvGrpSpPr>
          <p:grpSpPr>
            <a:xfrm>
              <a:off x="1306576" y="-1"/>
              <a:ext cx="782944" cy="917733"/>
              <a:chOff x="0" y="0"/>
              <a:chExt cx="782943" cy="917731"/>
            </a:xfrm>
          </p:grpSpPr>
          <p:sp>
            <p:nvSpPr>
              <p:cNvPr id="1390" name="Shape 139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3" name="Group 1393"/>
              <p:cNvGrpSpPr/>
              <p:nvPr/>
            </p:nvGrpSpPr>
            <p:grpSpPr>
              <a:xfrm>
                <a:off x="50923" y="0"/>
                <a:ext cx="681097" cy="786682"/>
                <a:chOff x="0" y="0"/>
                <a:chExt cx="681096" cy="786681"/>
              </a:xfrm>
            </p:grpSpPr>
            <p:sp>
              <p:nvSpPr>
                <p:cNvPr id="1391" name="Shape 139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2" name="Shape 139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9" name="Group 1399"/>
            <p:cNvGrpSpPr/>
            <p:nvPr/>
          </p:nvGrpSpPr>
          <p:grpSpPr>
            <a:xfrm>
              <a:off x="789432" y="0"/>
              <a:ext cx="966150" cy="1132478"/>
              <a:chOff x="0" y="0"/>
              <a:chExt cx="966148" cy="1132477"/>
            </a:xfrm>
          </p:grpSpPr>
          <p:sp>
            <p:nvSpPr>
              <p:cNvPr id="1395" name="Shape 1395"/>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8" name="Group 1398"/>
              <p:cNvGrpSpPr/>
              <p:nvPr/>
            </p:nvGrpSpPr>
            <p:grpSpPr>
              <a:xfrm>
                <a:off x="62839" y="0"/>
                <a:ext cx="840471" cy="970763"/>
                <a:chOff x="0" y="0"/>
                <a:chExt cx="840470" cy="970762"/>
              </a:xfrm>
            </p:grpSpPr>
            <p:sp>
              <p:nvSpPr>
                <p:cNvPr id="1396" name="Shape 1396"/>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7" name="Shape 1397"/>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401" name="Shape 1401"/>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 name="Shape 1405"/>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6" name="Shape 1406"/>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7" name="Shape 1407"/>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8" name="Shape 140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9" name="Shape 140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10" name="Shape 141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411" name="Shape 141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156</a:t>
            </a:fld>
            <a:endParaRPr/>
          </a:p>
        </p:txBody>
      </p:sp>
      <p:sp>
        <p:nvSpPr>
          <p:cNvPr id="1412" name="Shape 141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17" name="Group 1417"/>
          <p:cNvGrpSpPr/>
          <p:nvPr/>
        </p:nvGrpSpPr>
        <p:grpSpPr>
          <a:xfrm>
            <a:off x="12465370" y="10280274"/>
            <a:ext cx="611222" cy="696699"/>
            <a:chOff x="0" y="0"/>
            <a:chExt cx="611221" cy="696698"/>
          </a:xfrm>
        </p:grpSpPr>
        <p:sp>
          <p:nvSpPr>
            <p:cNvPr id="1413" name="Shape 141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4" name="Shape 141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5" name="Shape 141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6" name="Shape 141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418" name="Shape 1418"/>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state management and Terraform runs</a:t>
            </a:r>
          </a:p>
        </p:txBody>
      </p:sp>
      <p:sp>
        <p:nvSpPr>
          <p:cNvPr id="1419" name="Shape 141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420" name="Shape 142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27" name="Group 1427"/>
          <p:cNvGrpSpPr/>
          <p:nvPr/>
        </p:nvGrpSpPr>
        <p:grpSpPr>
          <a:xfrm>
            <a:off x="1724889" y="6715892"/>
            <a:ext cx="681097" cy="2866536"/>
            <a:chOff x="0" y="0"/>
            <a:chExt cx="681096" cy="2866535"/>
          </a:xfrm>
        </p:grpSpPr>
        <p:sp>
          <p:nvSpPr>
            <p:cNvPr id="1421" name="Shape 142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2" name="Shape 142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3" name="Shape 142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4" name="Shape 142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5" name="Shape 142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6" name="Shape 142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28" name="Shape 1428"/>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29" name="Shape 1429"/>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53" name="Group 1453"/>
          <p:cNvGrpSpPr/>
          <p:nvPr/>
        </p:nvGrpSpPr>
        <p:grpSpPr>
          <a:xfrm>
            <a:off x="4914457" y="11434254"/>
            <a:ext cx="2532333" cy="1390119"/>
            <a:chOff x="0" y="0"/>
            <a:chExt cx="2532331" cy="1390118"/>
          </a:xfrm>
        </p:grpSpPr>
        <p:sp>
          <p:nvSpPr>
            <p:cNvPr id="1430" name="Shape 1430"/>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40" name="Group 1440"/>
            <p:cNvGrpSpPr/>
            <p:nvPr/>
          </p:nvGrpSpPr>
          <p:grpSpPr>
            <a:xfrm>
              <a:off x="132941" y="289214"/>
              <a:ext cx="681097" cy="931808"/>
              <a:chOff x="0" y="0"/>
              <a:chExt cx="681096" cy="931806"/>
            </a:xfrm>
          </p:grpSpPr>
          <p:sp>
            <p:nvSpPr>
              <p:cNvPr id="1431" name="Shape 1431"/>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32" name="Shape 1432"/>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3" name="Shape 1433"/>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4" name="Shape 1434"/>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5" name="Shape 1435"/>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6" name="Shape 1436"/>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7" name="Shape 1437"/>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8" name="Shape 1438"/>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9" name="Shape 1439"/>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46" name="Group 1446"/>
            <p:cNvGrpSpPr/>
            <p:nvPr/>
          </p:nvGrpSpPr>
          <p:grpSpPr>
            <a:xfrm>
              <a:off x="1012350" y="477280"/>
              <a:ext cx="618625" cy="555676"/>
              <a:chOff x="0" y="0"/>
              <a:chExt cx="618624" cy="555675"/>
            </a:xfrm>
          </p:grpSpPr>
          <p:sp>
            <p:nvSpPr>
              <p:cNvPr id="1441" name="Shape 1441"/>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2" name="Shape 1442"/>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3" name="Shape 1443"/>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4" name="Shape 1444"/>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5" name="Shape 1445"/>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52" name="Group 1452"/>
            <p:cNvGrpSpPr/>
            <p:nvPr/>
          </p:nvGrpSpPr>
          <p:grpSpPr>
            <a:xfrm>
              <a:off x="1829287" y="478872"/>
              <a:ext cx="611222" cy="552493"/>
              <a:chOff x="0" y="0"/>
              <a:chExt cx="611221" cy="552491"/>
            </a:xfrm>
          </p:grpSpPr>
          <p:sp>
            <p:nvSpPr>
              <p:cNvPr id="1447" name="Shape 1447"/>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8" name="Shape 1448"/>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9" name="Shape 1449"/>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0" name="Shape 1450"/>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1" name="Shape 1451"/>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54" name="Shape 145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5" name="Shape 145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6" name="Shape 1456"/>
          <p:cNvSpPr/>
          <p:nvPr/>
        </p:nvSpPr>
        <p:spPr>
          <a:xfrm>
            <a:off x="6955826" y="11867692"/>
            <a:ext cx="489474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457" name="pasted-image.tiff"/>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458" name="Shape 145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459" name="Shape 1459"/>
          <p:cNvSpPr/>
          <p:nvPr/>
        </p:nvSpPr>
        <p:spPr>
          <a:xfrm>
            <a:off x="4069575" y="9368905"/>
            <a:ext cx="4725400"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460" name="Shape 1460"/>
          <p:cNvSpPr/>
          <p:nvPr/>
        </p:nvSpPr>
        <p:spPr>
          <a:xfrm>
            <a:off x="1259404" y="9972757"/>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461" name="Shape 146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472" name="Group 1472"/>
          <p:cNvGrpSpPr/>
          <p:nvPr/>
        </p:nvGrpSpPr>
        <p:grpSpPr>
          <a:xfrm>
            <a:off x="3966469" y="4820533"/>
            <a:ext cx="4428309" cy="786683"/>
            <a:chOff x="0" y="0"/>
            <a:chExt cx="4428307" cy="786682"/>
          </a:xfrm>
        </p:grpSpPr>
        <p:sp>
          <p:nvSpPr>
            <p:cNvPr id="1462" name="Shape 1462"/>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3" name="Shape 1463"/>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4" name="Shape 1464"/>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5" name="Shape 1465"/>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6" name="Shape 14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7" name="Shape 14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8" name="Shape 1468"/>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9" name="Shape 1469"/>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0" name="Shape 1470"/>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71" name="Shape 1471"/>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73" name="Shape 1473"/>
          <p:cNvSpPr/>
          <p:nvPr/>
        </p:nvSpPr>
        <p:spPr>
          <a:xfrm>
            <a:off x="1454476" y="4710108"/>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474" name="Shape 1474"/>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1" name="Group 1481"/>
          <p:cNvGrpSpPr/>
          <p:nvPr/>
        </p:nvGrpSpPr>
        <p:grpSpPr>
          <a:xfrm>
            <a:off x="5545623" y="10513815"/>
            <a:ext cx="1270001" cy="1270001"/>
            <a:chOff x="0" y="0"/>
            <a:chExt cx="1270000" cy="1270000"/>
          </a:xfrm>
        </p:grpSpPr>
        <p:sp>
          <p:nvSpPr>
            <p:cNvPr id="1475" name="Shape 1475"/>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0" name="Group 1480"/>
            <p:cNvGrpSpPr/>
            <p:nvPr/>
          </p:nvGrpSpPr>
          <p:grpSpPr>
            <a:xfrm>
              <a:off x="116500" y="159352"/>
              <a:ext cx="1011600" cy="976696"/>
              <a:chOff x="0" y="0"/>
              <a:chExt cx="1011598" cy="976695"/>
            </a:xfrm>
          </p:grpSpPr>
          <p:sp>
            <p:nvSpPr>
              <p:cNvPr id="1476" name="Shape 1476"/>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7" name="Shape 1477"/>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8" name="Shape 1478"/>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9" name="Shape 1479"/>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82" name="Shape 1482"/>
          <p:cNvSpPr/>
          <p:nvPr/>
        </p:nvSpPr>
        <p:spPr>
          <a:xfrm>
            <a:off x="5545623" y="1086738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483" name="Shape 1483"/>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484" name="screencapture-atlas-hashicorp-beta-hashicorp-bank-networking-staging-runs-run-YYf3xgY4JYZh5PF9-1505521398729.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721329" y="2916405"/>
            <a:ext cx="13315395" cy="9757251"/>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6511013"/>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alphaModFix amt="35000"/>
          </a:blip>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C5453385-27CF-284E-B1F5-64931569F727}"/>
              </a:ext>
            </a:extLst>
          </p:cNvPr>
          <p:cNvPicPr>
            <a:picLocks noChangeAspect="1"/>
          </p:cNvPicPr>
          <p:nvPr/>
        </p:nvPicPr>
        <p:blipFill>
          <a:blip r:embed="rId3"/>
          <a:stretch>
            <a:fillRect/>
          </a:stretch>
        </p:blipFill>
        <p:spPr>
          <a:xfrm>
            <a:off x="4356512" y="2939017"/>
            <a:ext cx="15937510" cy="8457566"/>
          </a:xfrm>
          <a:prstGeom prst="rect">
            <a:avLst/>
          </a:prstGeom>
        </p:spPr>
      </p:pic>
    </p:spTree>
    <p:extLst>
      <p:ext uri="{BB962C8B-B14F-4D97-AF65-F5344CB8AC3E}">
        <p14:creationId xmlns:p14="http://schemas.microsoft.com/office/powerpoint/2010/main" val="505286980"/>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08 - Terraform Enterprise Setup</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67729031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990" name="Group"/>
          <p:cNvGrpSpPr/>
          <p:nvPr/>
        </p:nvGrpSpPr>
        <p:grpSpPr>
          <a:xfrm>
            <a:off x="12465369" y="1028027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992" name="Extensible provider model"/>
          <p:cNvSpPr txBox="1"/>
          <p:nvPr/>
        </p:nvSpPr>
        <p:spPr>
          <a:xfrm>
            <a:off x="13472346" y="354181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99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94" name="API Integration"/>
          <p:cNvSpPr txBox="1"/>
          <p:nvPr/>
        </p:nvSpPr>
        <p:spPr>
          <a:xfrm>
            <a:off x="15170038" y="12402167"/>
            <a:ext cx="3974567"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grpSp>
        <p:nvGrpSpPr>
          <p:cNvPr id="997" name="Core"/>
          <p:cNvGrpSpPr/>
          <p:nvPr/>
        </p:nvGrpSpPr>
        <p:grpSpPr>
          <a:xfrm>
            <a:off x="8772953" y="1011880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998"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01" name="Alibaba"/>
          <p:cNvGrpSpPr/>
          <p:nvPr/>
        </p:nvGrpSpPr>
        <p:grpSpPr>
          <a:xfrm>
            <a:off x="14003960" y="11247490"/>
            <a:ext cx="1920089" cy="696701"/>
            <a:chOff x="0" y="0"/>
            <a:chExt cx="1920088" cy="696700"/>
          </a:xfrm>
        </p:grpSpPr>
        <p:sp>
          <p:nvSpPr>
            <p:cNvPr id="99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0"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04" name="GCP"/>
          <p:cNvGrpSpPr/>
          <p:nvPr/>
        </p:nvGrpSpPr>
        <p:grpSpPr>
          <a:xfrm>
            <a:off x="13968477" y="9313056"/>
            <a:ext cx="1920089" cy="696701"/>
            <a:chOff x="0" y="0"/>
            <a:chExt cx="1920088" cy="696700"/>
          </a:xfrm>
        </p:grpSpPr>
        <p:sp>
          <p:nvSpPr>
            <p:cNvPr id="1002"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3" name="GCP"/>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07" name="AWS"/>
          <p:cNvGrpSpPr/>
          <p:nvPr/>
        </p:nvGrpSpPr>
        <p:grpSpPr>
          <a:xfrm>
            <a:off x="13986219" y="8345837"/>
            <a:ext cx="1920089" cy="696701"/>
            <a:chOff x="0" y="0"/>
            <a:chExt cx="1920088" cy="696700"/>
          </a:xfrm>
        </p:grpSpPr>
        <p:sp>
          <p:nvSpPr>
            <p:cNvPr id="1005"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6"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009"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010"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013" name="Azure"/>
          <p:cNvGrpSpPr/>
          <p:nvPr/>
        </p:nvGrpSpPr>
        <p:grpSpPr>
          <a:xfrm>
            <a:off x="14003960" y="1028027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29766231"/>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Collaboration</a:t>
            </a:r>
            <a:br>
              <a:rPr lang="en-US" dirty="0"/>
            </a:br>
            <a:endParaRPr lang="en-US" dirty="0"/>
          </a:p>
        </p:txBody>
      </p:sp>
    </p:spTree>
    <p:extLst>
      <p:ext uri="{BB962C8B-B14F-4D97-AF65-F5344CB8AC3E}">
        <p14:creationId xmlns:p14="http://schemas.microsoft.com/office/powerpoint/2010/main" val="2664648460"/>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br>
              <a:rPr lang="en-US" dirty="0"/>
            </a:br>
            <a:r>
              <a:rPr lang="en-US" dirty="0"/>
              <a:t>Permissions</a:t>
            </a:r>
          </a:p>
          <a:p>
            <a:pPr marL="0" indent="0">
              <a:buNone/>
            </a:pPr>
            <a:r>
              <a:rPr lang="en-US" dirty="0"/>
              <a:t>	Read</a:t>
            </a:r>
          </a:p>
          <a:p>
            <a:pPr marL="0" indent="0">
              <a:buNone/>
            </a:pPr>
            <a:r>
              <a:rPr lang="en-US" dirty="0"/>
              <a:t>	Write</a:t>
            </a:r>
          </a:p>
          <a:p>
            <a:pPr marL="0" indent="0">
              <a:buNone/>
            </a:pPr>
            <a:r>
              <a:rPr lang="en-US" dirty="0"/>
              <a:t>	Admin</a:t>
            </a:r>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27319175"/>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endParaRPr lang="en-US" b="1" dirty="0"/>
          </a:p>
          <a:p>
            <a:pPr marL="0" indent="0">
              <a:buNone/>
            </a:pPr>
            <a:r>
              <a:rPr lang="en-US" dirty="0"/>
              <a:t>Organization</a:t>
            </a:r>
          </a:p>
          <a:p>
            <a:pPr marL="0" indent="0">
              <a:buNone/>
            </a:pPr>
            <a:r>
              <a:rPr lang="en-US" dirty="0"/>
              <a:t>	Teams</a:t>
            </a:r>
          </a:p>
          <a:p>
            <a:pPr marL="0" indent="0">
              <a:buNone/>
            </a:pPr>
            <a:r>
              <a:rPr lang="en-US" dirty="0"/>
              <a:t>		Users</a:t>
            </a:r>
          </a:p>
          <a:p>
            <a:pPr marL="0" indent="0">
              <a:buNone/>
            </a:pPr>
            <a:endParaRPr lang="en-US" dirty="0"/>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A0753AA-3DF6-AC40-A0EF-0F21ED069061}"/>
              </a:ext>
            </a:extLst>
          </p:cNvPr>
          <p:cNvPicPr>
            <a:picLocks noChangeAspect="1"/>
          </p:cNvPicPr>
          <p:nvPr/>
        </p:nvPicPr>
        <p:blipFill>
          <a:blip r:embed="rId3"/>
          <a:stretch>
            <a:fillRect/>
          </a:stretch>
        </p:blipFill>
        <p:spPr>
          <a:xfrm>
            <a:off x="9014185" y="4067836"/>
            <a:ext cx="13875657" cy="7805057"/>
          </a:xfrm>
          <a:prstGeom prst="rect">
            <a:avLst/>
          </a:prstGeom>
        </p:spPr>
      </p:pic>
    </p:spTree>
    <p:extLst>
      <p:ext uri="{BB962C8B-B14F-4D97-AF65-F5344CB8AC3E}">
        <p14:creationId xmlns:p14="http://schemas.microsoft.com/office/powerpoint/2010/main" val="4140513908"/>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09B663-A225-5B42-BC61-AFF2289A733C}"/>
              </a:ext>
            </a:extLst>
          </p:cNvPr>
          <p:cNvSpPr>
            <a:spLocks noGrp="1"/>
          </p:cNvSpPr>
          <p:nvPr>
            <p:ph type="body" idx="1"/>
          </p:nvPr>
        </p:nvSpPr>
        <p:spPr/>
        <p:txBody>
          <a:bodyPr/>
          <a:lstStyle/>
          <a:p>
            <a:pPr marL="0" indent="0">
              <a:buNone/>
            </a:pPr>
            <a:endParaRPr lang="en-US" dirty="0"/>
          </a:p>
          <a:p>
            <a:pPr marL="0" indent="0">
              <a:buNone/>
            </a:pPr>
            <a:r>
              <a:rPr lang="en-US" dirty="0"/>
              <a:t>API Tokens</a:t>
            </a:r>
          </a:p>
          <a:p>
            <a:pPr marL="0" indent="0">
              <a:buNone/>
            </a:pPr>
            <a:endParaRPr lang="en-US" dirty="0"/>
          </a:p>
          <a:p>
            <a:r>
              <a:rPr lang="en-US" dirty="0"/>
              <a:t>User</a:t>
            </a:r>
          </a:p>
          <a:p>
            <a:endParaRPr lang="en-US" dirty="0"/>
          </a:p>
          <a:p>
            <a:r>
              <a:rPr lang="en-US" dirty="0"/>
              <a:t>Team</a:t>
            </a:r>
          </a:p>
          <a:p>
            <a:endParaRPr lang="en-US" dirty="0"/>
          </a:p>
          <a:p>
            <a:r>
              <a:rPr lang="en-US" dirty="0"/>
              <a:t>Organization</a:t>
            </a:r>
          </a:p>
        </p:txBody>
      </p:sp>
      <p:sp>
        <p:nvSpPr>
          <p:cNvPr id="3" name="Title 2">
            <a:extLst>
              <a:ext uri="{FF2B5EF4-FFF2-40B4-BE49-F238E27FC236}">
                <a16:creationId xmlns:a16="http://schemas.microsoft.com/office/drawing/2014/main" id="{7E5BCBA3-3975-AE40-A8C8-45D261B88FE8}"/>
              </a:ext>
            </a:extLst>
          </p:cNvPr>
          <p:cNvSpPr>
            <a:spLocks noGrp="1"/>
          </p:cNvSpPr>
          <p:nvPr>
            <p:ph type="title"/>
          </p:nvPr>
        </p:nvSpPr>
        <p:spPr/>
        <p:txBody>
          <a:bodyPr/>
          <a:lstStyle/>
          <a:p>
            <a:r>
              <a:rPr lang="en-US" dirty="0"/>
              <a:t>Service Accounts</a:t>
            </a:r>
          </a:p>
        </p:txBody>
      </p:sp>
      <p:sp>
        <p:nvSpPr>
          <p:cNvPr id="4" name="Text Placeholder 3">
            <a:extLst>
              <a:ext uri="{FF2B5EF4-FFF2-40B4-BE49-F238E27FC236}">
                <a16:creationId xmlns:a16="http://schemas.microsoft.com/office/drawing/2014/main" id="{493DB403-26C5-6146-8395-C4CA9EAC307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92964738"/>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EB171F-8E88-6E4D-85A7-2218DD9C767F}"/>
              </a:ext>
            </a:extLst>
          </p:cNvPr>
          <p:cNvSpPr>
            <a:spLocks noGrp="1"/>
          </p:cNvSpPr>
          <p:nvPr>
            <p:ph type="title"/>
          </p:nvPr>
        </p:nvSpPr>
        <p:spPr/>
        <p:txBody>
          <a:bodyPr/>
          <a:lstStyle/>
          <a:p>
            <a:r>
              <a:rPr lang="en-US" dirty="0"/>
              <a:t>User Authentication</a:t>
            </a:r>
          </a:p>
        </p:txBody>
      </p:sp>
      <p:sp>
        <p:nvSpPr>
          <p:cNvPr id="4" name="Text Placeholder 3">
            <a:extLst>
              <a:ext uri="{FF2B5EF4-FFF2-40B4-BE49-F238E27FC236}">
                <a16:creationId xmlns:a16="http://schemas.microsoft.com/office/drawing/2014/main" id="{2D91F19B-F221-C946-A6F3-B71E1755E4F1}"/>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92CBFF5D-10FE-A745-B1CB-D9B48E641B02}"/>
              </a:ext>
            </a:extLst>
          </p:cNvPr>
          <p:cNvPicPr>
            <a:picLocks noChangeAspect="1"/>
          </p:cNvPicPr>
          <p:nvPr/>
        </p:nvPicPr>
        <p:blipFill>
          <a:blip r:embed="rId3"/>
          <a:stretch>
            <a:fillRect/>
          </a:stretch>
        </p:blipFill>
        <p:spPr>
          <a:xfrm>
            <a:off x="3427951" y="4544014"/>
            <a:ext cx="5650733" cy="6139269"/>
          </a:xfrm>
          <a:prstGeom prst="rect">
            <a:avLst/>
          </a:prstGeom>
        </p:spPr>
      </p:pic>
      <p:pic>
        <p:nvPicPr>
          <p:cNvPr id="6" name="Picture 5">
            <a:extLst>
              <a:ext uri="{FF2B5EF4-FFF2-40B4-BE49-F238E27FC236}">
                <a16:creationId xmlns:a16="http://schemas.microsoft.com/office/drawing/2014/main" id="{E297CD62-1863-5940-AD64-3C141727BACF}"/>
              </a:ext>
            </a:extLst>
          </p:cNvPr>
          <p:cNvPicPr>
            <a:picLocks noChangeAspect="1"/>
          </p:cNvPicPr>
          <p:nvPr/>
        </p:nvPicPr>
        <p:blipFill>
          <a:blip r:embed="rId4"/>
          <a:stretch>
            <a:fillRect/>
          </a:stretch>
        </p:blipFill>
        <p:spPr>
          <a:xfrm>
            <a:off x="12706652" y="5397499"/>
            <a:ext cx="8140700" cy="4432300"/>
          </a:xfrm>
          <a:prstGeom prst="rect">
            <a:avLst/>
          </a:prstGeom>
        </p:spPr>
      </p:pic>
    </p:spTree>
    <p:extLst>
      <p:ext uri="{BB962C8B-B14F-4D97-AF65-F5344CB8AC3E}">
        <p14:creationId xmlns:p14="http://schemas.microsoft.com/office/powerpoint/2010/main" val="2617549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152283991"/>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67C773E-4889-D746-91F0-3165854D97C9}"/>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EDB6B96-59B4-5B4F-BEE2-BDC3282F72ED}"/>
              </a:ext>
            </a:extLst>
          </p:cNvPr>
          <p:cNvSpPr>
            <a:spLocks noGrp="1"/>
          </p:cNvSpPr>
          <p:nvPr>
            <p:ph type="title"/>
          </p:nvPr>
        </p:nvSpPr>
        <p:spPr/>
        <p:txBody>
          <a:bodyPr/>
          <a:lstStyle/>
          <a:p>
            <a:r>
              <a:rPr lang="en-US" dirty="0"/>
              <a:t>Private Module </a:t>
            </a:r>
            <a:br>
              <a:rPr lang="en-US" dirty="0"/>
            </a:br>
            <a:r>
              <a:rPr lang="en-US" dirty="0"/>
              <a:t>Registry</a:t>
            </a:r>
          </a:p>
        </p:txBody>
      </p:sp>
    </p:spTree>
    <p:extLst>
      <p:ext uri="{BB962C8B-B14F-4D97-AF65-F5344CB8AC3E}">
        <p14:creationId xmlns:p14="http://schemas.microsoft.com/office/powerpoint/2010/main" val="586663578"/>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9B78-715E-AD41-842D-EF785FF34F43}"/>
              </a:ext>
            </a:extLst>
          </p:cNvPr>
          <p:cNvSpPr>
            <a:spLocks noGrp="1"/>
          </p:cNvSpPr>
          <p:nvPr>
            <p:ph type="body" idx="1"/>
          </p:nvPr>
        </p:nvSpPr>
        <p:spPr/>
        <p:txBody>
          <a:bodyPr/>
          <a:lstStyle/>
          <a:p>
            <a:pPr marL="0" indent="0">
              <a:buNone/>
            </a:pPr>
            <a:endParaRPr lang="en-US" dirty="0"/>
          </a:p>
          <a:p>
            <a:pPr marL="0" indent="0">
              <a:buNone/>
            </a:pPr>
            <a:r>
              <a:rPr lang="en-US" dirty="0"/>
              <a:t>Modules for sharing across organization</a:t>
            </a:r>
          </a:p>
          <a:p>
            <a:pPr marL="0" indent="0">
              <a:buNone/>
            </a:pPr>
            <a:endParaRPr lang="en-US" dirty="0"/>
          </a:p>
          <a:p>
            <a:pPr marL="0" indent="0">
              <a:buNone/>
            </a:pPr>
            <a:r>
              <a:rPr lang="en-US" dirty="0"/>
              <a:t>Versioning</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4C3AC2F-2E78-444B-A269-62FE20CEFA7F}"/>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4DC2BEA-8390-D445-BCBA-ADDE95DAB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2933078"/>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9B78-715E-AD41-842D-EF785FF34F43}"/>
              </a:ext>
            </a:extLst>
          </p:cNvPr>
          <p:cNvSpPr>
            <a:spLocks noGrp="1"/>
          </p:cNvSpPr>
          <p:nvPr>
            <p:ph type="body" idx="1"/>
          </p:nvPr>
        </p:nvSpPr>
        <p:spPr/>
        <p:txBody>
          <a:bodyPr/>
          <a:lstStyle/>
          <a:p>
            <a:pPr marL="0" indent="0">
              <a:buNone/>
            </a:pPr>
            <a:r>
              <a:rPr lang="en-US" dirty="0"/>
              <a:t>Show Module discovery in private repo</a:t>
            </a:r>
          </a:p>
          <a:p>
            <a:pPr marL="0" indent="0">
              <a:buNone/>
            </a:pPr>
            <a:endParaRPr lang="en-US" dirty="0"/>
          </a:p>
          <a:p>
            <a:pPr marL="0" indent="0">
              <a:buNone/>
            </a:pPr>
            <a:r>
              <a:rPr lang="en-US" dirty="0"/>
              <a:t>Documentation of modules</a:t>
            </a:r>
          </a:p>
        </p:txBody>
      </p:sp>
      <p:sp>
        <p:nvSpPr>
          <p:cNvPr id="3" name="Title 2">
            <a:extLst>
              <a:ext uri="{FF2B5EF4-FFF2-40B4-BE49-F238E27FC236}">
                <a16:creationId xmlns:a16="http://schemas.microsoft.com/office/drawing/2014/main" id="{E4C3AC2F-2E78-444B-A269-62FE20CEFA7F}"/>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4DC2BEA-8390-D445-BCBA-ADDE95DAB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89992557"/>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01F204-6F6B-434B-B66A-8B91ACB2C9BD}"/>
              </a:ext>
            </a:extLst>
          </p:cNvPr>
          <p:cNvSpPr>
            <a:spLocks noGrp="1"/>
          </p:cNvSpPr>
          <p:nvPr>
            <p:ph type="title"/>
          </p:nvPr>
        </p:nvSpPr>
        <p:spPr/>
        <p:txBody>
          <a:bodyPr/>
          <a:lstStyle/>
          <a:p>
            <a:r>
              <a:rPr lang="en-US" dirty="0"/>
              <a:t>Design Configuration</a:t>
            </a:r>
          </a:p>
        </p:txBody>
      </p:sp>
      <p:sp>
        <p:nvSpPr>
          <p:cNvPr id="4" name="Text Placeholder 3">
            <a:extLst>
              <a:ext uri="{FF2B5EF4-FFF2-40B4-BE49-F238E27FC236}">
                <a16:creationId xmlns:a16="http://schemas.microsoft.com/office/drawing/2014/main" id="{342AE2E9-101E-8543-9C40-4C1550DE500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2CA034A-428E-0E41-BD79-0887E1B36A69}"/>
              </a:ext>
            </a:extLst>
          </p:cNvPr>
          <p:cNvPicPr>
            <a:picLocks noChangeAspect="1"/>
          </p:cNvPicPr>
          <p:nvPr/>
        </p:nvPicPr>
        <p:blipFill>
          <a:blip r:embed="rId2"/>
          <a:stretch>
            <a:fillRect/>
          </a:stretch>
        </p:blipFill>
        <p:spPr>
          <a:xfrm>
            <a:off x="2601685" y="3213100"/>
            <a:ext cx="18592800" cy="8204200"/>
          </a:xfrm>
          <a:prstGeom prst="rect">
            <a:avLst/>
          </a:prstGeom>
        </p:spPr>
      </p:pic>
    </p:spTree>
    <p:extLst>
      <p:ext uri="{BB962C8B-B14F-4D97-AF65-F5344CB8AC3E}">
        <p14:creationId xmlns:p14="http://schemas.microsoft.com/office/powerpoint/2010/main" val="274042786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22" name="Group"/>
          <p:cNvGrpSpPr/>
          <p:nvPr/>
        </p:nvGrpSpPr>
        <p:grpSpPr>
          <a:xfrm>
            <a:off x="12465369" y="10280273"/>
            <a:ext cx="611225" cy="696702"/>
            <a:chOff x="0" y="0"/>
            <a:chExt cx="611223" cy="696700"/>
          </a:xfrm>
        </p:grpSpPr>
        <p:sp>
          <p:nvSpPr>
            <p:cNvPr id="101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1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2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1024" name="Extensible provider model"/>
          <p:cNvSpPr txBox="1"/>
          <p:nvPr/>
        </p:nvSpPr>
        <p:spPr>
          <a:xfrm>
            <a:off x="13472346" y="354181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2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28" name="Core"/>
          <p:cNvGrpSpPr/>
          <p:nvPr/>
        </p:nvGrpSpPr>
        <p:grpSpPr>
          <a:xfrm>
            <a:off x="8772953" y="10118800"/>
            <a:ext cx="2557733" cy="1019647"/>
            <a:chOff x="0" y="0"/>
            <a:chExt cx="2557732" cy="1019645"/>
          </a:xfrm>
        </p:grpSpPr>
        <p:sp>
          <p:nvSpPr>
            <p:cNvPr id="1026"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27"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29"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34" name="Group"/>
          <p:cNvGrpSpPr/>
          <p:nvPr/>
        </p:nvGrpSpPr>
        <p:grpSpPr>
          <a:xfrm>
            <a:off x="16141735" y="8694187"/>
            <a:ext cx="2711350" cy="2914357"/>
            <a:chOff x="0" y="0"/>
            <a:chExt cx="2711349" cy="2914355"/>
          </a:xfrm>
        </p:grpSpPr>
        <p:sp>
          <p:nvSpPr>
            <p:cNvPr id="1030" name="Line"/>
            <p:cNvSpPr/>
            <p:nvPr/>
          </p:nvSpPr>
          <p:spPr>
            <a:xfrm>
              <a:off x="-1" y="2914354"/>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1" name="Line"/>
            <p:cNvSpPr/>
            <p:nvPr/>
          </p:nvSpPr>
          <p:spPr>
            <a:xfrm>
              <a:off x="-1" y="1934436"/>
              <a:ext cx="271135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2" name="Line"/>
            <p:cNvSpPr/>
            <p:nvPr/>
          </p:nvSpPr>
          <p:spPr>
            <a:xfrm>
              <a:off x="-1" y="1023662"/>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3" name="Line"/>
            <p:cNvSpPr/>
            <p:nvPr/>
          </p:nvSpPr>
          <p:spPr>
            <a:xfrm>
              <a:off x="-1" y="0"/>
              <a:ext cx="2711351" cy="1"/>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035"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03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037"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042" name="Group"/>
          <p:cNvGrpSpPr/>
          <p:nvPr/>
        </p:nvGrpSpPr>
        <p:grpSpPr>
          <a:xfrm>
            <a:off x="17684235" y="8083247"/>
            <a:ext cx="3566527" cy="3976014"/>
            <a:chOff x="0" y="0"/>
            <a:chExt cx="3566526" cy="3976012"/>
          </a:xfrm>
        </p:grpSpPr>
        <p:pic>
          <p:nvPicPr>
            <p:cNvPr id="1038"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566262" y="2008209"/>
              <a:ext cx="2000265" cy="945126"/>
            </a:xfrm>
            <a:prstGeom prst="rect">
              <a:avLst/>
            </a:prstGeom>
            <a:ln w="12700" cap="flat">
              <a:noFill/>
              <a:miter lim="400000"/>
            </a:ln>
            <a:effectLst/>
          </p:spPr>
        </p:pic>
        <p:pic>
          <p:nvPicPr>
            <p:cNvPr id="1039"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17870" y="1122994"/>
              <a:ext cx="2000264" cy="945125"/>
            </a:xfrm>
            <a:prstGeom prst="rect">
              <a:avLst/>
            </a:prstGeom>
            <a:ln w="12700" cap="flat">
              <a:noFill/>
              <a:miter lim="400000"/>
            </a:ln>
            <a:effectLst/>
          </p:spPr>
        </p:pic>
        <p:pic>
          <p:nvPicPr>
            <p:cNvPr id="1040"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404277" y="0"/>
              <a:ext cx="2000264" cy="945124"/>
            </a:xfrm>
            <a:prstGeom prst="rect">
              <a:avLst/>
            </a:prstGeom>
            <a:ln w="12700" cap="flat">
              <a:noFill/>
              <a:miter lim="400000"/>
            </a:ln>
            <a:effectLst/>
          </p:spPr>
        </p:pic>
        <p:pic>
          <p:nvPicPr>
            <p:cNvPr id="1041"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 y="3030889"/>
              <a:ext cx="2000265" cy="945124"/>
            </a:xfrm>
            <a:prstGeom prst="rect">
              <a:avLst/>
            </a:prstGeom>
            <a:ln w="12700" cap="flat">
              <a:noFill/>
              <a:miter lim="400000"/>
            </a:ln>
            <a:effectLst/>
          </p:spPr>
        </p:pic>
      </p:grpSp>
      <p:grpSp>
        <p:nvGrpSpPr>
          <p:cNvPr id="1045" name="Alibaba"/>
          <p:cNvGrpSpPr/>
          <p:nvPr/>
        </p:nvGrpSpPr>
        <p:grpSpPr>
          <a:xfrm>
            <a:off x="14003960" y="11247490"/>
            <a:ext cx="1920089" cy="696701"/>
            <a:chOff x="0" y="0"/>
            <a:chExt cx="1920088" cy="696700"/>
          </a:xfrm>
        </p:grpSpPr>
        <p:sp>
          <p:nvSpPr>
            <p:cNvPr id="104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48" name="GCP"/>
          <p:cNvGrpSpPr/>
          <p:nvPr/>
        </p:nvGrpSpPr>
        <p:grpSpPr>
          <a:xfrm>
            <a:off x="13968477" y="9313056"/>
            <a:ext cx="1920089" cy="696701"/>
            <a:chOff x="0" y="0"/>
            <a:chExt cx="1920088" cy="696700"/>
          </a:xfrm>
        </p:grpSpPr>
        <p:sp>
          <p:nvSpPr>
            <p:cNvPr id="104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7" name="GCP"/>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51" name="AWS"/>
          <p:cNvGrpSpPr/>
          <p:nvPr/>
        </p:nvGrpSpPr>
        <p:grpSpPr>
          <a:xfrm>
            <a:off x="13986219" y="8345837"/>
            <a:ext cx="1920089" cy="696701"/>
            <a:chOff x="0" y="0"/>
            <a:chExt cx="1920088" cy="696700"/>
          </a:xfrm>
        </p:grpSpPr>
        <p:sp>
          <p:nvSpPr>
            <p:cNvPr id="104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0"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grpSp>
        <p:nvGrpSpPr>
          <p:cNvPr id="1054" name="Azure"/>
          <p:cNvGrpSpPr/>
          <p:nvPr/>
        </p:nvGrpSpPr>
        <p:grpSpPr>
          <a:xfrm>
            <a:off x="14003960" y="10280274"/>
            <a:ext cx="1920089" cy="696700"/>
            <a:chOff x="0" y="0"/>
            <a:chExt cx="1920088" cy="696698"/>
          </a:xfrm>
        </p:grpSpPr>
        <p:sp>
          <p:nvSpPr>
            <p:cNvPr id="1052"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3"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055" name="API Integration"/>
          <p:cNvSpPr txBox="1"/>
          <p:nvPr/>
        </p:nvSpPr>
        <p:spPr>
          <a:xfrm>
            <a:off x="15170038" y="12402167"/>
            <a:ext cx="3974567"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spTree>
    <p:extLst>
      <p:ext uri="{BB962C8B-B14F-4D97-AF65-F5344CB8AC3E}">
        <p14:creationId xmlns:p14="http://schemas.microsoft.com/office/powerpoint/2010/main" val="3885540751"/>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025672098"/>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a:xfrm>
            <a:off x="7997753" y="7527558"/>
            <a:ext cx="13027164" cy="2184401"/>
          </a:xfrm>
        </p:spPr>
        <p:txBody>
          <a:bodyPr/>
          <a:lstStyle/>
          <a:p>
            <a:r>
              <a:rPr lang="en-US" dirty="0"/>
              <a:t>09 - Private Module Registry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43796298"/>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18BAAD-ABCC-FB47-9256-8C028CCBF23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9907E02-E33B-EE48-9503-57FC824305EA}"/>
              </a:ext>
            </a:extLst>
          </p:cNvPr>
          <p:cNvSpPr>
            <a:spLocks noGrp="1"/>
          </p:cNvSpPr>
          <p:nvPr>
            <p:ph type="title"/>
          </p:nvPr>
        </p:nvSpPr>
        <p:spPr/>
        <p:txBody>
          <a:bodyPr/>
          <a:lstStyle/>
          <a:p>
            <a:r>
              <a:rPr lang="en-US" dirty="0"/>
              <a:t>Governance</a:t>
            </a:r>
          </a:p>
        </p:txBody>
      </p:sp>
    </p:spTree>
    <p:extLst>
      <p:ext uri="{BB962C8B-B14F-4D97-AF65-F5344CB8AC3E}">
        <p14:creationId xmlns:p14="http://schemas.microsoft.com/office/powerpoint/2010/main" val="2042888517"/>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89" name="Shape 1489"/>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490" name="Shape 1490"/>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491" name="Shape 14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2" name="Shape 1492"/>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493" name="Shape 149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4" name="Shape 149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5" name="Shape 149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6" name="Shape 149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7" name="Shape 1497"/>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8" name="Shape 1498"/>
          <p:cNvSpPr/>
          <p:nvPr/>
        </p:nvSpPr>
        <p:spPr>
          <a:xfrm>
            <a:off x="16703523" y="351702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499" name="Shape 1499"/>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0"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sp>
        <p:nvSpPr>
          <p:cNvPr id="1501" name="Shape 1501"/>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2"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sp>
        <p:nvSpPr>
          <p:cNvPr id="1503" name="Shape 150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173</a:t>
            </a:fld>
            <a:endParaRPr/>
          </a:p>
        </p:txBody>
      </p:sp>
      <p:sp>
        <p:nvSpPr>
          <p:cNvPr id="1504" name="Shape 150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05" name="Shape 1505"/>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06" name="Shape 1506"/>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07" name="Shape 1507"/>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08" name="Shape 1508"/>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pic>
        <p:nvPicPr>
          <p:cNvPr id="1509" name="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512" name="Group 1512"/>
          <p:cNvGrpSpPr/>
          <p:nvPr/>
        </p:nvGrpSpPr>
        <p:grpSpPr>
          <a:xfrm>
            <a:off x="18928472" y="10007017"/>
            <a:ext cx="711656" cy="840741"/>
            <a:chOff x="0" y="0"/>
            <a:chExt cx="711655" cy="840739"/>
          </a:xfrm>
        </p:grpSpPr>
        <p:sp>
          <p:nvSpPr>
            <p:cNvPr id="1510" name="Shape 151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1" name="Shape 1511"/>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sp>
        <p:nvSpPr>
          <p:cNvPr id="1513" name="Shape 15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4" name="Shape 15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5" name="Shape 1515"/>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6" name="Shape 1516"/>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23" name="Group 1523"/>
          <p:cNvGrpSpPr/>
          <p:nvPr/>
        </p:nvGrpSpPr>
        <p:grpSpPr>
          <a:xfrm>
            <a:off x="1823968" y="6618227"/>
            <a:ext cx="681098" cy="2866536"/>
            <a:chOff x="0" y="0"/>
            <a:chExt cx="681096" cy="2866535"/>
          </a:xfrm>
        </p:grpSpPr>
        <p:sp>
          <p:nvSpPr>
            <p:cNvPr id="1517" name="Shape 151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18" name="Shape 151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19" name="Shape 151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0" name="Shape 152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21" name="Shape 152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2" name="Shape 152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24" name="Shape 152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5" name="Shape 152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6" name="Shape 1526"/>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27" name="Shape 152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8" name="Shape 152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529" name="Shape 152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530" name="screencapture-atlas-hashicorp-beta-hashicorp-bank-networking-staging-runs-run-YYf3xgY4JYZh5PF9-1505521398729.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372115" y="6478703"/>
            <a:ext cx="4889604" cy="3583002"/>
          </a:xfrm>
          <a:prstGeom prst="rect">
            <a:avLst/>
          </a:prstGeom>
          <a:ln w="63500">
            <a:solidFill>
              <a:schemeClr val="accent1"/>
            </a:solidFill>
            <a:miter/>
          </a:ln>
          <a:effectLst>
            <a:outerShdw blurRad="127000" dir="2700000" rotWithShape="0">
              <a:srgbClr val="000000">
                <a:alpha val="75000"/>
              </a:srgbClr>
            </a:outerShdw>
          </a:effectLst>
        </p:spPr>
      </p:pic>
      <p:grpSp>
        <p:nvGrpSpPr>
          <p:cNvPr id="1533" name="Group 1533"/>
          <p:cNvGrpSpPr/>
          <p:nvPr/>
        </p:nvGrpSpPr>
        <p:grpSpPr>
          <a:xfrm>
            <a:off x="20648559" y="9187559"/>
            <a:ext cx="711656" cy="840741"/>
            <a:chOff x="0" y="0"/>
            <a:chExt cx="711655" cy="840739"/>
          </a:xfrm>
        </p:grpSpPr>
        <p:sp>
          <p:nvSpPr>
            <p:cNvPr id="1531" name="Shape 1531"/>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32" name="Shape 1532"/>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rPr dirty="0"/>
                <a:t>√</a:t>
              </a:r>
            </a:p>
          </p:txBody>
        </p:sp>
      </p:grpSp>
      <p:sp>
        <p:nvSpPr>
          <p:cNvPr id="1535" name="Shape 1535"/>
          <p:cNvSpPr/>
          <p:nvPr/>
        </p:nvSpPr>
        <p:spPr>
          <a:xfrm>
            <a:off x="20470919" y="11098941"/>
            <a:ext cx="711656"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lstStyle>
            <a:lvl1pPr>
              <a:defRPr sz="3000"/>
            </a:lvl1pPr>
          </a:lstStyle>
          <a:p>
            <a:r>
              <a:t>√</a:t>
            </a:r>
          </a:p>
        </p:txBody>
      </p:sp>
      <p:grpSp>
        <p:nvGrpSpPr>
          <p:cNvPr id="1561" name="Group 1561"/>
          <p:cNvGrpSpPr/>
          <p:nvPr/>
        </p:nvGrpSpPr>
        <p:grpSpPr>
          <a:xfrm>
            <a:off x="4546046" y="4769116"/>
            <a:ext cx="2541639" cy="1132479"/>
            <a:chOff x="0" y="0"/>
            <a:chExt cx="2541638" cy="1132477"/>
          </a:xfrm>
        </p:grpSpPr>
        <p:grpSp>
          <p:nvGrpSpPr>
            <p:cNvPr id="1540" name="Group 1540"/>
            <p:cNvGrpSpPr/>
            <p:nvPr/>
          </p:nvGrpSpPr>
          <p:grpSpPr>
            <a:xfrm>
              <a:off x="0" y="-1"/>
              <a:ext cx="782944" cy="917733"/>
              <a:chOff x="0" y="0"/>
              <a:chExt cx="782943" cy="917731"/>
            </a:xfrm>
          </p:grpSpPr>
          <p:sp>
            <p:nvSpPr>
              <p:cNvPr id="1536" name="Shape 153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39" name="Group 1539"/>
              <p:cNvGrpSpPr/>
              <p:nvPr/>
            </p:nvGrpSpPr>
            <p:grpSpPr>
              <a:xfrm>
                <a:off x="50923" y="0"/>
                <a:ext cx="681097" cy="786682"/>
                <a:chOff x="0" y="0"/>
                <a:chExt cx="681096" cy="786681"/>
              </a:xfrm>
            </p:grpSpPr>
            <p:sp>
              <p:nvSpPr>
                <p:cNvPr id="1537" name="Shape 153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38" name="Shape 153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45" name="Group 1545"/>
            <p:cNvGrpSpPr/>
            <p:nvPr/>
          </p:nvGrpSpPr>
          <p:grpSpPr>
            <a:xfrm>
              <a:off x="458216" y="-1"/>
              <a:ext cx="782945" cy="917733"/>
              <a:chOff x="0" y="0"/>
              <a:chExt cx="782943" cy="917731"/>
            </a:xfrm>
          </p:grpSpPr>
          <p:sp>
            <p:nvSpPr>
              <p:cNvPr id="1541" name="Shape 154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4" name="Group 1544"/>
              <p:cNvGrpSpPr/>
              <p:nvPr/>
            </p:nvGrpSpPr>
            <p:grpSpPr>
              <a:xfrm>
                <a:off x="50923" y="0"/>
                <a:ext cx="681097" cy="786682"/>
                <a:chOff x="0" y="0"/>
                <a:chExt cx="681096" cy="786681"/>
              </a:xfrm>
            </p:grpSpPr>
            <p:sp>
              <p:nvSpPr>
                <p:cNvPr id="1542" name="Shape 154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3" name="Shape 154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0" name="Group 1550"/>
            <p:cNvGrpSpPr/>
            <p:nvPr/>
          </p:nvGrpSpPr>
          <p:grpSpPr>
            <a:xfrm>
              <a:off x="1758695" y="-1"/>
              <a:ext cx="782944" cy="917733"/>
              <a:chOff x="0" y="0"/>
              <a:chExt cx="782943" cy="917731"/>
            </a:xfrm>
          </p:grpSpPr>
          <p:sp>
            <p:nvSpPr>
              <p:cNvPr id="1546" name="Shape 154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9" name="Group 1549"/>
              <p:cNvGrpSpPr/>
              <p:nvPr/>
            </p:nvGrpSpPr>
            <p:grpSpPr>
              <a:xfrm>
                <a:off x="50923" y="0"/>
                <a:ext cx="681097" cy="786682"/>
                <a:chOff x="0" y="0"/>
                <a:chExt cx="681096" cy="786681"/>
              </a:xfrm>
            </p:grpSpPr>
            <p:sp>
              <p:nvSpPr>
                <p:cNvPr id="1547" name="Shape 154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8" name="Shape 154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5" name="Group 1555"/>
            <p:cNvGrpSpPr/>
            <p:nvPr/>
          </p:nvGrpSpPr>
          <p:grpSpPr>
            <a:xfrm>
              <a:off x="1306576" y="-1"/>
              <a:ext cx="782944" cy="917733"/>
              <a:chOff x="0" y="0"/>
              <a:chExt cx="782943" cy="917731"/>
            </a:xfrm>
          </p:grpSpPr>
          <p:sp>
            <p:nvSpPr>
              <p:cNvPr id="1551" name="Shape 155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4" name="Group 1554"/>
              <p:cNvGrpSpPr/>
              <p:nvPr/>
            </p:nvGrpSpPr>
            <p:grpSpPr>
              <a:xfrm>
                <a:off x="50923" y="0"/>
                <a:ext cx="681097" cy="786682"/>
                <a:chOff x="0" y="0"/>
                <a:chExt cx="681096" cy="786681"/>
              </a:xfrm>
            </p:grpSpPr>
            <p:sp>
              <p:nvSpPr>
                <p:cNvPr id="1552" name="Shape 155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3" name="Shape 155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60" name="Group 1560"/>
            <p:cNvGrpSpPr/>
            <p:nvPr/>
          </p:nvGrpSpPr>
          <p:grpSpPr>
            <a:xfrm>
              <a:off x="789432" y="0"/>
              <a:ext cx="966150" cy="1132478"/>
              <a:chOff x="0" y="0"/>
              <a:chExt cx="966148" cy="1132477"/>
            </a:xfrm>
          </p:grpSpPr>
          <p:sp>
            <p:nvSpPr>
              <p:cNvPr id="1556" name="Shape 1556"/>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9" name="Group 1559"/>
              <p:cNvGrpSpPr/>
              <p:nvPr/>
            </p:nvGrpSpPr>
            <p:grpSpPr>
              <a:xfrm>
                <a:off x="62839" y="0"/>
                <a:ext cx="840471" cy="970763"/>
                <a:chOff x="0" y="0"/>
                <a:chExt cx="840470" cy="970762"/>
              </a:xfrm>
            </p:grpSpPr>
            <p:sp>
              <p:nvSpPr>
                <p:cNvPr id="1557" name="Shape 1557"/>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8" name="Shape 1558"/>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562" name="Shape 1562"/>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563" name="Shape 156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dirty="0"/>
              <a:t>AWS</a:t>
            </a:r>
          </a:p>
        </p:txBody>
      </p:sp>
      <p:sp>
        <p:nvSpPr>
          <p:cNvPr id="1564" name="Shape 156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565" name="Shape 156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grpSp>
        <p:nvGrpSpPr>
          <p:cNvPr id="81" name="Group 1533">
            <a:extLst>
              <a:ext uri="{FF2B5EF4-FFF2-40B4-BE49-F238E27FC236}">
                <a16:creationId xmlns:a16="http://schemas.microsoft.com/office/drawing/2014/main" id="{4F6FA522-956B-2E43-829F-C5C5CF04A088}"/>
              </a:ext>
            </a:extLst>
          </p:cNvPr>
          <p:cNvGrpSpPr/>
          <p:nvPr/>
        </p:nvGrpSpPr>
        <p:grpSpPr>
          <a:xfrm>
            <a:off x="20734521" y="10842989"/>
            <a:ext cx="711656" cy="840741"/>
            <a:chOff x="0" y="0"/>
            <a:chExt cx="711655" cy="840739"/>
          </a:xfrm>
        </p:grpSpPr>
        <p:sp>
          <p:nvSpPr>
            <p:cNvPr id="82" name="Shape 1531">
              <a:extLst>
                <a:ext uri="{FF2B5EF4-FFF2-40B4-BE49-F238E27FC236}">
                  <a16:creationId xmlns:a16="http://schemas.microsoft.com/office/drawing/2014/main" id="{70F5ED5A-E770-5D49-A043-25B2BA782600}"/>
                </a:ext>
              </a:extLst>
            </p:cNvPr>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3" name="Shape 1532">
              <a:extLst>
                <a:ext uri="{FF2B5EF4-FFF2-40B4-BE49-F238E27FC236}">
                  <a16:creationId xmlns:a16="http://schemas.microsoft.com/office/drawing/2014/main" id="{AD2D8793-E7CD-594E-B3CC-8325B5F42CB6}"/>
                </a:ext>
              </a:extLst>
            </p:cNvPr>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rPr dirty="0"/>
                <a:t>√</a:t>
              </a:r>
            </a:p>
          </p:txBody>
        </p:sp>
      </p:grpSp>
    </p:spTree>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 name="Shape 156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0" name="Shape 157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1" name="Shape 157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572" name="Shape 157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3" name="Shape 1573"/>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4" name="Shape 157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5" name="Shape 157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6" name="Shape 157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174</a:t>
            </a:fld>
            <a:endParaRPr/>
          </a:p>
        </p:txBody>
      </p:sp>
      <p:sp>
        <p:nvSpPr>
          <p:cNvPr id="1577" name="Shape 157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8" name="Shape 157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79" name="Shape 157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80" name="Shape 158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81" name="Shape 1581"/>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with Sentinel policy as code management</a:t>
            </a:r>
          </a:p>
        </p:txBody>
      </p:sp>
      <p:sp>
        <p:nvSpPr>
          <p:cNvPr id="1582" name="Shape 158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3" name="Shape 158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4" name="Shape 1584"/>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91" name="Group 1591"/>
          <p:cNvGrpSpPr/>
          <p:nvPr/>
        </p:nvGrpSpPr>
        <p:grpSpPr>
          <a:xfrm>
            <a:off x="1823968" y="6618227"/>
            <a:ext cx="681098" cy="2866536"/>
            <a:chOff x="0" y="0"/>
            <a:chExt cx="681096" cy="2866535"/>
          </a:xfrm>
        </p:grpSpPr>
        <p:sp>
          <p:nvSpPr>
            <p:cNvPr id="1585" name="Shape 158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6" name="Shape 158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7" name="Shape 158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8" name="Shape 158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9" name="Shape 158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90" name="Shape 159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92" name="Shape 159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3" name="Shape 159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4" name="Shape 1594"/>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95" name="Shape 1595"/>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596" name="pasted-image.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70254" y="6630527"/>
            <a:ext cx="5575185" cy="3037266"/>
          </a:xfrm>
          <a:prstGeom prst="rect">
            <a:avLst/>
          </a:prstGeom>
          <a:ln w="50800">
            <a:solidFill>
              <a:schemeClr val="accent1"/>
            </a:solidFill>
            <a:miter/>
          </a:ln>
          <a:effectLst>
            <a:outerShdw blurRad="127000" dir="2700000" rotWithShape="0">
              <a:srgbClr val="000000">
                <a:alpha val="75000"/>
              </a:srgbClr>
            </a:outerShdw>
          </a:effectLst>
        </p:spPr>
      </p:pic>
      <p:sp>
        <p:nvSpPr>
          <p:cNvPr id="1597" name="Shape 159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8" name="Shape 159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5" name="Group 1605"/>
          <p:cNvGrpSpPr/>
          <p:nvPr/>
        </p:nvGrpSpPr>
        <p:grpSpPr>
          <a:xfrm>
            <a:off x="5181865" y="10374780"/>
            <a:ext cx="1270001" cy="1270001"/>
            <a:chOff x="0" y="0"/>
            <a:chExt cx="1270000" cy="1270000"/>
          </a:xfrm>
        </p:grpSpPr>
        <p:sp>
          <p:nvSpPr>
            <p:cNvPr id="1599" name="Shape 159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4" name="Group 1604"/>
            <p:cNvGrpSpPr/>
            <p:nvPr/>
          </p:nvGrpSpPr>
          <p:grpSpPr>
            <a:xfrm>
              <a:off x="116500" y="159352"/>
              <a:ext cx="1011600" cy="976696"/>
              <a:chOff x="0" y="0"/>
              <a:chExt cx="1011598" cy="976695"/>
            </a:xfrm>
          </p:grpSpPr>
          <p:sp>
            <p:nvSpPr>
              <p:cNvPr id="1600" name="Shape 160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1" name="Shape 160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2" name="Shape 160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3" name="Shape 160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606" name="Shape 1606"/>
          <p:cNvSpPr/>
          <p:nvPr/>
        </p:nvSpPr>
        <p:spPr>
          <a:xfrm>
            <a:off x="5181865" y="1071188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611" name="Group 1611"/>
          <p:cNvGrpSpPr/>
          <p:nvPr/>
        </p:nvGrpSpPr>
        <p:grpSpPr>
          <a:xfrm>
            <a:off x="1985440" y="11660010"/>
            <a:ext cx="1019695" cy="1019696"/>
            <a:chOff x="0" y="0"/>
            <a:chExt cx="1019694" cy="1019694"/>
          </a:xfrm>
        </p:grpSpPr>
        <p:pic>
          <p:nvPicPr>
            <p:cNvPr id="160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08" name="Shape 160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09" name="Shape 160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0" name="Shape 161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616" name="Group 1616"/>
          <p:cNvGrpSpPr/>
          <p:nvPr/>
        </p:nvGrpSpPr>
        <p:grpSpPr>
          <a:xfrm>
            <a:off x="3140930" y="11660010"/>
            <a:ext cx="1019695" cy="1019696"/>
            <a:chOff x="0" y="0"/>
            <a:chExt cx="1019694" cy="1019694"/>
          </a:xfrm>
        </p:grpSpPr>
        <p:pic>
          <p:nvPicPr>
            <p:cNvPr id="161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13" name="Shape 161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4" name="Shape 161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5" name="Shape 161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17" name="Shape 1617"/>
          <p:cNvSpPr/>
          <p:nvPr/>
        </p:nvSpPr>
        <p:spPr>
          <a:xfrm>
            <a:off x="4296420" y="11790182"/>
            <a:ext cx="2218046" cy="8280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800"/>
            </a:lvl1pPr>
          </a:lstStyle>
          <a:p>
            <a:r>
              <a:t>+ policy</a:t>
            </a:r>
          </a:p>
        </p:txBody>
      </p:sp>
      <p:grpSp>
        <p:nvGrpSpPr>
          <p:cNvPr id="1643" name="Group 1643"/>
          <p:cNvGrpSpPr/>
          <p:nvPr/>
        </p:nvGrpSpPr>
        <p:grpSpPr>
          <a:xfrm>
            <a:off x="4546046" y="4769116"/>
            <a:ext cx="2541639" cy="1132479"/>
            <a:chOff x="0" y="0"/>
            <a:chExt cx="2541638" cy="1132477"/>
          </a:xfrm>
        </p:grpSpPr>
        <p:grpSp>
          <p:nvGrpSpPr>
            <p:cNvPr id="1622" name="Group 1622"/>
            <p:cNvGrpSpPr/>
            <p:nvPr/>
          </p:nvGrpSpPr>
          <p:grpSpPr>
            <a:xfrm>
              <a:off x="0" y="-1"/>
              <a:ext cx="782944" cy="917733"/>
              <a:chOff x="0" y="0"/>
              <a:chExt cx="782943" cy="917731"/>
            </a:xfrm>
          </p:grpSpPr>
          <p:sp>
            <p:nvSpPr>
              <p:cNvPr id="1618" name="Shape 161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1" name="Group 1621"/>
              <p:cNvGrpSpPr/>
              <p:nvPr/>
            </p:nvGrpSpPr>
            <p:grpSpPr>
              <a:xfrm>
                <a:off x="50923" y="0"/>
                <a:ext cx="681097" cy="786682"/>
                <a:chOff x="0" y="0"/>
                <a:chExt cx="681096" cy="786681"/>
              </a:xfrm>
            </p:grpSpPr>
            <p:sp>
              <p:nvSpPr>
                <p:cNvPr id="1619" name="Shape 161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0" name="Shape 162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27" name="Group 1627"/>
            <p:cNvGrpSpPr/>
            <p:nvPr/>
          </p:nvGrpSpPr>
          <p:grpSpPr>
            <a:xfrm>
              <a:off x="458216" y="-1"/>
              <a:ext cx="782945" cy="917733"/>
              <a:chOff x="0" y="0"/>
              <a:chExt cx="782943" cy="917731"/>
            </a:xfrm>
          </p:grpSpPr>
          <p:sp>
            <p:nvSpPr>
              <p:cNvPr id="1623" name="Shape 16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6" name="Group 1626"/>
              <p:cNvGrpSpPr/>
              <p:nvPr/>
            </p:nvGrpSpPr>
            <p:grpSpPr>
              <a:xfrm>
                <a:off x="50923" y="0"/>
                <a:ext cx="681097" cy="786682"/>
                <a:chOff x="0" y="0"/>
                <a:chExt cx="681096" cy="786681"/>
              </a:xfrm>
            </p:grpSpPr>
            <p:sp>
              <p:nvSpPr>
                <p:cNvPr id="1624" name="Shape 16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5" name="Shape 16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2" name="Group 1632"/>
            <p:cNvGrpSpPr/>
            <p:nvPr/>
          </p:nvGrpSpPr>
          <p:grpSpPr>
            <a:xfrm>
              <a:off x="1758695" y="-1"/>
              <a:ext cx="782944" cy="917733"/>
              <a:chOff x="0" y="0"/>
              <a:chExt cx="782943" cy="917731"/>
            </a:xfrm>
          </p:grpSpPr>
          <p:sp>
            <p:nvSpPr>
              <p:cNvPr id="1628" name="Shape 16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1" name="Group 1631"/>
              <p:cNvGrpSpPr/>
              <p:nvPr/>
            </p:nvGrpSpPr>
            <p:grpSpPr>
              <a:xfrm>
                <a:off x="50923" y="0"/>
                <a:ext cx="681097" cy="786682"/>
                <a:chOff x="0" y="0"/>
                <a:chExt cx="681096" cy="786681"/>
              </a:xfrm>
            </p:grpSpPr>
            <p:sp>
              <p:nvSpPr>
                <p:cNvPr id="1629" name="Shape 16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0" name="Shape 16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7" name="Group 1637"/>
            <p:cNvGrpSpPr/>
            <p:nvPr/>
          </p:nvGrpSpPr>
          <p:grpSpPr>
            <a:xfrm>
              <a:off x="1306576" y="-1"/>
              <a:ext cx="782944" cy="917733"/>
              <a:chOff x="0" y="0"/>
              <a:chExt cx="782943" cy="917731"/>
            </a:xfrm>
          </p:grpSpPr>
          <p:sp>
            <p:nvSpPr>
              <p:cNvPr id="1633" name="Shape 16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6" name="Group 1636"/>
              <p:cNvGrpSpPr/>
              <p:nvPr/>
            </p:nvGrpSpPr>
            <p:grpSpPr>
              <a:xfrm>
                <a:off x="50923" y="0"/>
                <a:ext cx="681097" cy="786682"/>
                <a:chOff x="0" y="0"/>
                <a:chExt cx="681096" cy="786681"/>
              </a:xfrm>
            </p:grpSpPr>
            <p:sp>
              <p:nvSpPr>
                <p:cNvPr id="1634" name="Shape 16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5" name="Shape 16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42" name="Group 1642"/>
            <p:cNvGrpSpPr/>
            <p:nvPr/>
          </p:nvGrpSpPr>
          <p:grpSpPr>
            <a:xfrm>
              <a:off x="789432" y="0"/>
              <a:ext cx="966150" cy="1132478"/>
              <a:chOff x="0" y="0"/>
              <a:chExt cx="966148" cy="1132477"/>
            </a:xfrm>
          </p:grpSpPr>
          <p:sp>
            <p:nvSpPr>
              <p:cNvPr id="1638" name="Shape 1638"/>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41" name="Group 1641"/>
              <p:cNvGrpSpPr/>
              <p:nvPr/>
            </p:nvGrpSpPr>
            <p:grpSpPr>
              <a:xfrm>
                <a:off x="62839" y="0"/>
                <a:ext cx="840471" cy="970763"/>
                <a:chOff x="0" y="0"/>
                <a:chExt cx="840470" cy="970762"/>
              </a:xfrm>
            </p:grpSpPr>
            <p:sp>
              <p:nvSpPr>
                <p:cNvPr id="1639" name="Shape 1639"/>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40" name="Shape 1640"/>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644" name="Shape 1644"/>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Shape 164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49" name="Shape 164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0" name="Shape 165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1" name="Shape 165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2" name="Shape 165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3" name="Shape 1653"/>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654" name="Shape 165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655" name="Shape 165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656" name="Shape 1656"/>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657" name="Shape 16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8" name="Shape 16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9" name="Shape 16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66" name="Group 1666"/>
          <p:cNvGrpSpPr/>
          <p:nvPr/>
        </p:nvGrpSpPr>
        <p:grpSpPr>
          <a:xfrm>
            <a:off x="1823968" y="6618227"/>
            <a:ext cx="681098" cy="2866536"/>
            <a:chOff x="0" y="0"/>
            <a:chExt cx="681096" cy="2866535"/>
          </a:xfrm>
        </p:grpSpPr>
        <p:sp>
          <p:nvSpPr>
            <p:cNvPr id="1660" name="Shape 16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1" name="Shape 16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2" name="Shape 16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3" name="Shape 16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4" name="Shape 16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5" name="Shape 16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67" name="Shape 16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8" name="Shape 16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9" name="Shape 1669"/>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680" name="Group 1680"/>
          <p:cNvGrpSpPr/>
          <p:nvPr/>
        </p:nvGrpSpPr>
        <p:grpSpPr>
          <a:xfrm>
            <a:off x="3602711" y="5148059"/>
            <a:ext cx="4428308" cy="786683"/>
            <a:chOff x="0" y="0"/>
            <a:chExt cx="4428307" cy="786682"/>
          </a:xfrm>
        </p:grpSpPr>
        <p:sp>
          <p:nvSpPr>
            <p:cNvPr id="1670" name="Shape 167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1" name="Shape 167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2" name="Shape 167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3" name="Shape 167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4" name="Shape 167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5" name="Shape 167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6" name="Shape 167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7" name="Shape 167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8" name="Shape 167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9" name="Shape 167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81" name="Shape 1681"/>
          <p:cNvSpPr/>
          <p:nvPr/>
        </p:nvSpPr>
        <p:spPr>
          <a:xfrm>
            <a:off x="4537999" y="4366291"/>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682" name="Shape 168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83" name="Shape 1683"/>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684" name="Shape 1684"/>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685" name="Shape 1685"/>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686" name="pasted-image.png"/>
          <p:cNvPicPr>
            <a:picLocks noChangeAspect="1"/>
          </p:cNvPicPr>
          <p:nvPr/>
        </p:nvPicPr>
        <p:blipFill>
          <a:blip r:embed="rId3">
            <a:extLst/>
          </a:blip>
          <a:stretch>
            <a:fillRect/>
          </a:stretch>
        </p:blipFill>
        <p:spPr>
          <a:xfrm>
            <a:off x="4926901" y="3057064"/>
            <a:ext cx="16788858" cy="9146283"/>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 name="Shape 16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1" name="Shape 16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2" name="Shape 1692"/>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693" name="Shape 1693"/>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694" name="Shape 169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5" name="Shape 1695"/>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6" name="Shape 1696"/>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7" name="Shape 1697"/>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8" name="Shape 169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176</a:t>
            </a:fld>
            <a:endParaRPr/>
          </a:p>
        </p:txBody>
      </p:sp>
      <p:sp>
        <p:nvSpPr>
          <p:cNvPr id="1699" name="Shape 1699"/>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0" name="Shape 1700"/>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01" name="Shape 1701"/>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02" name="Shape 1702"/>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03" name="Shape 1703"/>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704" name="Shape 170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5" name="Shape 1705"/>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6" name="Shape 1706"/>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13" name="Group 1713"/>
          <p:cNvGrpSpPr/>
          <p:nvPr/>
        </p:nvGrpSpPr>
        <p:grpSpPr>
          <a:xfrm>
            <a:off x="1823968" y="6618227"/>
            <a:ext cx="681098" cy="2866536"/>
            <a:chOff x="0" y="0"/>
            <a:chExt cx="681096" cy="2866535"/>
          </a:xfrm>
        </p:grpSpPr>
        <p:sp>
          <p:nvSpPr>
            <p:cNvPr id="1707" name="Shape 170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08" name="Shape 170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09" name="Shape 170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0" name="Shape 171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11" name="Shape 171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2" name="Shape 171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14" name="Shape 171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5" name="Shape 171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6" name="Shape 1716"/>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717" name="Shape 171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8" name="Shape 171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19" name="Shape 171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720"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721" name="Shape 1721"/>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2" name="Shape 1722"/>
          <p:cNvSpPr/>
          <p:nvPr/>
        </p:nvSpPr>
        <p:spPr>
          <a:xfrm>
            <a:off x="12455634" y="10214500"/>
            <a:ext cx="630695" cy="7899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600"/>
            </a:lvl1pPr>
          </a:lstStyle>
          <a:p>
            <a:r>
              <a:t>√</a:t>
            </a:r>
          </a:p>
        </p:txBody>
      </p:sp>
      <p:grpSp>
        <p:nvGrpSpPr>
          <p:cNvPr id="1748" name="Group 1748"/>
          <p:cNvGrpSpPr/>
          <p:nvPr/>
        </p:nvGrpSpPr>
        <p:grpSpPr>
          <a:xfrm>
            <a:off x="4546046" y="4769116"/>
            <a:ext cx="2541639" cy="1132479"/>
            <a:chOff x="0" y="0"/>
            <a:chExt cx="2541638" cy="1132477"/>
          </a:xfrm>
        </p:grpSpPr>
        <p:grpSp>
          <p:nvGrpSpPr>
            <p:cNvPr id="1727" name="Group 1727"/>
            <p:cNvGrpSpPr/>
            <p:nvPr/>
          </p:nvGrpSpPr>
          <p:grpSpPr>
            <a:xfrm>
              <a:off x="0" y="-1"/>
              <a:ext cx="782944" cy="917733"/>
              <a:chOff x="0" y="0"/>
              <a:chExt cx="782943" cy="917731"/>
            </a:xfrm>
          </p:grpSpPr>
          <p:sp>
            <p:nvSpPr>
              <p:cNvPr id="1723" name="Shape 17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26" name="Group 1726"/>
              <p:cNvGrpSpPr/>
              <p:nvPr/>
            </p:nvGrpSpPr>
            <p:grpSpPr>
              <a:xfrm>
                <a:off x="50923" y="0"/>
                <a:ext cx="681097" cy="786682"/>
                <a:chOff x="0" y="0"/>
                <a:chExt cx="681096" cy="786681"/>
              </a:xfrm>
            </p:grpSpPr>
            <p:sp>
              <p:nvSpPr>
                <p:cNvPr id="1724" name="Shape 17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25" name="Shape 17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2" name="Group 1732"/>
            <p:cNvGrpSpPr/>
            <p:nvPr/>
          </p:nvGrpSpPr>
          <p:grpSpPr>
            <a:xfrm>
              <a:off x="458216" y="-1"/>
              <a:ext cx="782945" cy="917733"/>
              <a:chOff x="0" y="0"/>
              <a:chExt cx="782943" cy="917731"/>
            </a:xfrm>
          </p:grpSpPr>
          <p:sp>
            <p:nvSpPr>
              <p:cNvPr id="1728" name="Shape 17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1" name="Group 1731"/>
              <p:cNvGrpSpPr/>
              <p:nvPr/>
            </p:nvGrpSpPr>
            <p:grpSpPr>
              <a:xfrm>
                <a:off x="50923" y="0"/>
                <a:ext cx="681097" cy="786682"/>
                <a:chOff x="0" y="0"/>
                <a:chExt cx="681096" cy="786681"/>
              </a:xfrm>
            </p:grpSpPr>
            <p:sp>
              <p:nvSpPr>
                <p:cNvPr id="1729" name="Shape 17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0" name="Shape 17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7" name="Group 1737"/>
            <p:cNvGrpSpPr/>
            <p:nvPr/>
          </p:nvGrpSpPr>
          <p:grpSpPr>
            <a:xfrm>
              <a:off x="1758695" y="-1"/>
              <a:ext cx="782944" cy="917733"/>
              <a:chOff x="0" y="0"/>
              <a:chExt cx="782943" cy="917731"/>
            </a:xfrm>
          </p:grpSpPr>
          <p:sp>
            <p:nvSpPr>
              <p:cNvPr id="1733" name="Shape 17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6" name="Group 1736"/>
              <p:cNvGrpSpPr/>
              <p:nvPr/>
            </p:nvGrpSpPr>
            <p:grpSpPr>
              <a:xfrm>
                <a:off x="50923" y="0"/>
                <a:ext cx="681097" cy="786682"/>
                <a:chOff x="0" y="0"/>
                <a:chExt cx="681096" cy="786681"/>
              </a:xfrm>
            </p:grpSpPr>
            <p:sp>
              <p:nvSpPr>
                <p:cNvPr id="1734" name="Shape 17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5" name="Shape 17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2" name="Group 1742"/>
            <p:cNvGrpSpPr/>
            <p:nvPr/>
          </p:nvGrpSpPr>
          <p:grpSpPr>
            <a:xfrm>
              <a:off x="1306576" y="-1"/>
              <a:ext cx="782944" cy="917733"/>
              <a:chOff x="0" y="0"/>
              <a:chExt cx="782943" cy="917731"/>
            </a:xfrm>
          </p:grpSpPr>
          <p:sp>
            <p:nvSpPr>
              <p:cNvPr id="1738" name="Shape 173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1" name="Group 1741"/>
              <p:cNvGrpSpPr/>
              <p:nvPr/>
            </p:nvGrpSpPr>
            <p:grpSpPr>
              <a:xfrm>
                <a:off x="50923" y="0"/>
                <a:ext cx="681097" cy="786682"/>
                <a:chOff x="0" y="0"/>
                <a:chExt cx="681096" cy="786681"/>
              </a:xfrm>
            </p:grpSpPr>
            <p:sp>
              <p:nvSpPr>
                <p:cNvPr id="1739" name="Shape 173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0" name="Shape 174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7" name="Group 1747"/>
            <p:cNvGrpSpPr/>
            <p:nvPr/>
          </p:nvGrpSpPr>
          <p:grpSpPr>
            <a:xfrm>
              <a:off x="789432" y="0"/>
              <a:ext cx="966150" cy="1132478"/>
              <a:chOff x="0" y="0"/>
              <a:chExt cx="966148" cy="1132477"/>
            </a:xfrm>
          </p:grpSpPr>
          <p:sp>
            <p:nvSpPr>
              <p:cNvPr id="1743" name="Shape 1743"/>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6" name="Group 1746"/>
              <p:cNvGrpSpPr/>
              <p:nvPr/>
            </p:nvGrpSpPr>
            <p:grpSpPr>
              <a:xfrm>
                <a:off x="62839" y="0"/>
                <a:ext cx="840471" cy="970763"/>
                <a:chOff x="0" y="0"/>
                <a:chExt cx="840470" cy="970762"/>
              </a:xfrm>
            </p:grpSpPr>
            <p:sp>
              <p:nvSpPr>
                <p:cNvPr id="1744" name="Shape 1744"/>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5" name="Shape 1745"/>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749" name="Shape 1749"/>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 name="Shape 175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4" name="Shape 175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5" name="Shape 175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6" name="Shape 175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7" name="Shape 175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8" name="Shape 175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59" name="Shape 175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60" name="Shape 176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61" name="Shape 1761"/>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762" name="Shape 176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3" name="Shape 176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4" name="Shape 1764"/>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71" name="Group 1771"/>
          <p:cNvGrpSpPr/>
          <p:nvPr/>
        </p:nvGrpSpPr>
        <p:grpSpPr>
          <a:xfrm>
            <a:off x="1823968" y="6618227"/>
            <a:ext cx="681098" cy="2866536"/>
            <a:chOff x="0" y="0"/>
            <a:chExt cx="681096" cy="2866535"/>
          </a:xfrm>
        </p:grpSpPr>
        <p:sp>
          <p:nvSpPr>
            <p:cNvPr id="1765" name="Shape 176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6" name="Shape 176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7" name="Shape 176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8" name="Shape 176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9" name="Shape 176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0" name="Shape 177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72" name="Shape 177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3" name="Shape 177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4" name="Shape 1774"/>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785" name="Group 1785"/>
          <p:cNvGrpSpPr/>
          <p:nvPr/>
        </p:nvGrpSpPr>
        <p:grpSpPr>
          <a:xfrm>
            <a:off x="3602711" y="5148059"/>
            <a:ext cx="4428308" cy="786683"/>
            <a:chOff x="0" y="0"/>
            <a:chExt cx="4428307" cy="786682"/>
          </a:xfrm>
        </p:grpSpPr>
        <p:sp>
          <p:nvSpPr>
            <p:cNvPr id="1775" name="Shape 1775"/>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6" name="Shape 1776"/>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7" name="Shape 1777"/>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8" name="Shape 1778"/>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9" name="Shape 177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0" name="Shape 178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1" name="Shape 1781"/>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2" name="Shape 1782"/>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3" name="Shape 1783"/>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4" name="Shape 1784"/>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86" name="Shape 1786"/>
          <p:cNvSpPr/>
          <p:nvPr/>
        </p:nvSpPr>
        <p:spPr>
          <a:xfrm>
            <a:off x="4537999" y="4366291"/>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787" name="Shape 178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88" name="Shape 178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89" name="Shape 178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790" name="Shape 17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791" name="pasted-image.png"/>
          <p:cNvPicPr>
            <a:picLocks noChangeAspect="1"/>
          </p:cNvPicPr>
          <p:nvPr/>
        </p:nvPicPr>
        <p:blipFill>
          <a:blip r:embed="rId3">
            <a:extLst/>
          </a:blip>
          <a:stretch>
            <a:fillRect/>
          </a:stretch>
        </p:blipFill>
        <p:spPr>
          <a:xfrm>
            <a:off x="3493708" y="3414459"/>
            <a:ext cx="20278188" cy="8900382"/>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 name="Shape 1795"/>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6" name="Shape 1796"/>
          <p:cNvSpPr/>
          <p:nvPr/>
        </p:nvSpPr>
        <p:spPr>
          <a:xfrm>
            <a:off x="16703523" y="351702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797" name="Shape 1797"/>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8" name="Shape 1798"/>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799" name="Shape 179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0" name="Shape 1800"/>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1" name="Shape 1801"/>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802" name="Shape 1802"/>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803" name="Shape 180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4" name="Shape 180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5" name="Shape 180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6" name="Shape 180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7" name="Shape 18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178</a:t>
            </a:fld>
            <a:endParaRPr/>
          </a:p>
        </p:txBody>
      </p:sp>
      <p:sp>
        <p:nvSpPr>
          <p:cNvPr id="1808" name="Shape 1808"/>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9" name="Shape 1809"/>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810" name="Shape 181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11" name="Shape 1811"/>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12" name="Shape 1812"/>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813" name="Shape 18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4" name="Shape 18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5" name="Shape 1815"/>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22" name="Group 1822"/>
          <p:cNvGrpSpPr/>
          <p:nvPr/>
        </p:nvGrpSpPr>
        <p:grpSpPr>
          <a:xfrm>
            <a:off x="1823968" y="6618227"/>
            <a:ext cx="681098" cy="2866536"/>
            <a:chOff x="0" y="0"/>
            <a:chExt cx="681096" cy="2866535"/>
          </a:xfrm>
        </p:grpSpPr>
        <p:sp>
          <p:nvSpPr>
            <p:cNvPr id="1816" name="Shape 1816"/>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7" name="Shape 1817"/>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18" name="Shape 1818"/>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9" name="Shape 1819"/>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20" name="Shape 18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21" name="Shape 18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823" name="Shape 1823"/>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4" name="Shape 1824"/>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5" name="Shape 1825"/>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826" name="Shape 1826"/>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7" name="Shape 1827"/>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828" name="Shape 1828"/>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829"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830" name="Shape 1830"/>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31" name="Shape 1831"/>
          <p:cNvSpPr/>
          <p:nvPr/>
        </p:nvSpPr>
        <p:spPr>
          <a:xfrm>
            <a:off x="12455634" y="10214500"/>
            <a:ext cx="630695" cy="7899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600"/>
            </a:lvl1pPr>
          </a:lstStyle>
          <a:p>
            <a:r>
              <a:t>√</a:t>
            </a:r>
          </a:p>
        </p:txBody>
      </p:sp>
      <p:grpSp>
        <p:nvGrpSpPr>
          <p:cNvPr id="1857" name="Group 1857"/>
          <p:cNvGrpSpPr/>
          <p:nvPr/>
        </p:nvGrpSpPr>
        <p:grpSpPr>
          <a:xfrm>
            <a:off x="4546046" y="4769116"/>
            <a:ext cx="2541639" cy="1132479"/>
            <a:chOff x="0" y="0"/>
            <a:chExt cx="2541638" cy="1132477"/>
          </a:xfrm>
        </p:grpSpPr>
        <p:grpSp>
          <p:nvGrpSpPr>
            <p:cNvPr id="1836" name="Group 1836"/>
            <p:cNvGrpSpPr/>
            <p:nvPr/>
          </p:nvGrpSpPr>
          <p:grpSpPr>
            <a:xfrm>
              <a:off x="0" y="-1"/>
              <a:ext cx="782944" cy="917733"/>
              <a:chOff x="0" y="0"/>
              <a:chExt cx="782943" cy="917731"/>
            </a:xfrm>
          </p:grpSpPr>
          <p:sp>
            <p:nvSpPr>
              <p:cNvPr id="1832" name="Shape 183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35" name="Group 1835"/>
              <p:cNvGrpSpPr/>
              <p:nvPr/>
            </p:nvGrpSpPr>
            <p:grpSpPr>
              <a:xfrm>
                <a:off x="50923" y="0"/>
                <a:ext cx="681097" cy="786682"/>
                <a:chOff x="0" y="0"/>
                <a:chExt cx="681096" cy="786681"/>
              </a:xfrm>
            </p:grpSpPr>
            <p:sp>
              <p:nvSpPr>
                <p:cNvPr id="1833" name="Shape 183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4" name="Shape 183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1" name="Group 1841"/>
            <p:cNvGrpSpPr/>
            <p:nvPr/>
          </p:nvGrpSpPr>
          <p:grpSpPr>
            <a:xfrm>
              <a:off x="458216" y="-1"/>
              <a:ext cx="782945" cy="917733"/>
              <a:chOff x="0" y="0"/>
              <a:chExt cx="782943" cy="917731"/>
            </a:xfrm>
          </p:grpSpPr>
          <p:sp>
            <p:nvSpPr>
              <p:cNvPr id="1837" name="Shape 183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0" name="Group 1840"/>
              <p:cNvGrpSpPr/>
              <p:nvPr/>
            </p:nvGrpSpPr>
            <p:grpSpPr>
              <a:xfrm>
                <a:off x="50923" y="0"/>
                <a:ext cx="681097" cy="786682"/>
                <a:chOff x="0" y="0"/>
                <a:chExt cx="681096" cy="786681"/>
              </a:xfrm>
            </p:grpSpPr>
            <p:sp>
              <p:nvSpPr>
                <p:cNvPr id="1838" name="Shape 183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9" name="Shape 183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6" name="Group 1846"/>
            <p:cNvGrpSpPr/>
            <p:nvPr/>
          </p:nvGrpSpPr>
          <p:grpSpPr>
            <a:xfrm>
              <a:off x="1758695" y="-1"/>
              <a:ext cx="782944" cy="917733"/>
              <a:chOff x="0" y="0"/>
              <a:chExt cx="782943" cy="917731"/>
            </a:xfrm>
          </p:grpSpPr>
          <p:sp>
            <p:nvSpPr>
              <p:cNvPr id="1842" name="Shape 184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5" name="Group 1845"/>
              <p:cNvGrpSpPr/>
              <p:nvPr/>
            </p:nvGrpSpPr>
            <p:grpSpPr>
              <a:xfrm>
                <a:off x="50923" y="0"/>
                <a:ext cx="681097" cy="786682"/>
                <a:chOff x="0" y="0"/>
                <a:chExt cx="681096" cy="786681"/>
              </a:xfrm>
            </p:grpSpPr>
            <p:sp>
              <p:nvSpPr>
                <p:cNvPr id="1843" name="Shape 184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4" name="Shape 184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1" name="Group 1851"/>
            <p:cNvGrpSpPr/>
            <p:nvPr/>
          </p:nvGrpSpPr>
          <p:grpSpPr>
            <a:xfrm>
              <a:off x="1306576" y="-1"/>
              <a:ext cx="782944" cy="917733"/>
              <a:chOff x="0" y="0"/>
              <a:chExt cx="782943" cy="917731"/>
            </a:xfrm>
          </p:grpSpPr>
          <p:sp>
            <p:nvSpPr>
              <p:cNvPr id="1847" name="Shape 184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0" name="Group 1850"/>
              <p:cNvGrpSpPr/>
              <p:nvPr/>
            </p:nvGrpSpPr>
            <p:grpSpPr>
              <a:xfrm>
                <a:off x="50923" y="0"/>
                <a:ext cx="681097" cy="786682"/>
                <a:chOff x="0" y="0"/>
                <a:chExt cx="681096" cy="786681"/>
              </a:xfrm>
            </p:grpSpPr>
            <p:sp>
              <p:nvSpPr>
                <p:cNvPr id="1848" name="Shape 184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9" name="Shape 184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6" name="Group 1856"/>
            <p:cNvGrpSpPr/>
            <p:nvPr/>
          </p:nvGrpSpPr>
          <p:grpSpPr>
            <a:xfrm>
              <a:off x="789432" y="0"/>
              <a:ext cx="966150" cy="1132478"/>
              <a:chOff x="0" y="0"/>
              <a:chExt cx="966148" cy="1132477"/>
            </a:xfrm>
          </p:grpSpPr>
          <p:sp>
            <p:nvSpPr>
              <p:cNvPr id="1852" name="Shape 1852"/>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5" name="Group 1855"/>
              <p:cNvGrpSpPr/>
              <p:nvPr/>
            </p:nvGrpSpPr>
            <p:grpSpPr>
              <a:xfrm>
                <a:off x="62839" y="0"/>
                <a:ext cx="840471" cy="970763"/>
                <a:chOff x="0" y="0"/>
                <a:chExt cx="840470" cy="970762"/>
              </a:xfrm>
            </p:grpSpPr>
            <p:sp>
              <p:nvSpPr>
                <p:cNvPr id="1853" name="Shape 1853"/>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54" name="Shape 1854"/>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858" name="Shape 1858"/>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859" name="Shape 1859"/>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860" name="Shape 1860"/>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861"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pic>
        <p:nvPicPr>
          <p:cNvPr id="1862"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pic>
        <p:nvPicPr>
          <p:cNvPr id="1863" name="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866" name="Group 1866"/>
          <p:cNvGrpSpPr/>
          <p:nvPr/>
        </p:nvGrpSpPr>
        <p:grpSpPr>
          <a:xfrm>
            <a:off x="18928472" y="10007017"/>
            <a:ext cx="711656" cy="840741"/>
            <a:chOff x="0" y="0"/>
            <a:chExt cx="711655" cy="840739"/>
          </a:xfrm>
        </p:grpSpPr>
        <p:sp>
          <p:nvSpPr>
            <p:cNvPr id="1864" name="Shape 1864"/>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5" name="Shape 1865"/>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grpSp>
        <p:nvGrpSpPr>
          <p:cNvPr id="1869" name="Group 1869"/>
          <p:cNvGrpSpPr/>
          <p:nvPr/>
        </p:nvGrpSpPr>
        <p:grpSpPr>
          <a:xfrm>
            <a:off x="20648559" y="9187559"/>
            <a:ext cx="711656" cy="840741"/>
            <a:chOff x="0" y="0"/>
            <a:chExt cx="711655" cy="840739"/>
          </a:xfrm>
        </p:grpSpPr>
        <p:sp>
          <p:nvSpPr>
            <p:cNvPr id="1867" name="Shape 1867"/>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8" name="Shape 1868"/>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grpSp>
        <p:nvGrpSpPr>
          <p:cNvPr id="1872" name="Group 1872"/>
          <p:cNvGrpSpPr/>
          <p:nvPr/>
        </p:nvGrpSpPr>
        <p:grpSpPr>
          <a:xfrm>
            <a:off x="20648559" y="11056923"/>
            <a:ext cx="711656" cy="840741"/>
            <a:chOff x="0" y="0"/>
            <a:chExt cx="711655" cy="840739"/>
          </a:xfrm>
        </p:grpSpPr>
        <p:sp>
          <p:nvSpPr>
            <p:cNvPr id="1870" name="Shape 187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71" name="Shape 1871"/>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sp>
        <p:nvSpPr>
          <p:cNvPr id="1873" name="Shape 187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AWS</a:t>
            </a:r>
          </a:p>
        </p:txBody>
      </p:sp>
      <p:sp>
        <p:nvSpPr>
          <p:cNvPr id="1874" name="Shape 187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875" name="Shape 187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spTree>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10 - Sentinel Policy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49897319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Rectangle"/>
          <p:cNvSpPr/>
          <p:nvPr/>
        </p:nvSpPr>
        <p:spPr>
          <a:xfrm>
            <a:off x="13472346" y="3348718"/>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64" name="Group"/>
          <p:cNvGrpSpPr/>
          <p:nvPr/>
        </p:nvGrpSpPr>
        <p:grpSpPr>
          <a:xfrm>
            <a:off x="12465369" y="10280273"/>
            <a:ext cx="611225" cy="696702"/>
            <a:chOff x="0" y="0"/>
            <a:chExt cx="611223" cy="696700"/>
          </a:xfrm>
        </p:grpSpPr>
        <p:sp>
          <p:nvSpPr>
            <p:cNvPr id="1060"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1"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2"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3"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65"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1066" name="Line"/>
          <p:cNvSpPr/>
          <p:nvPr/>
        </p:nvSpPr>
        <p:spPr>
          <a:xfrm>
            <a:off x="16141735" y="11608541"/>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67" name="Extensible provider model"/>
          <p:cNvSpPr txBox="1"/>
          <p:nvPr/>
        </p:nvSpPr>
        <p:spPr>
          <a:xfrm>
            <a:off x="13472346" y="354181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68"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71" name="Core"/>
          <p:cNvGrpSpPr/>
          <p:nvPr/>
        </p:nvGrpSpPr>
        <p:grpSpPr>
          <a:xfrm>
            <a:off x="8772953" y="10118800"/>
            <a:ext cx="2557733" cy="1019647"/>
            <a:chOff x="0" y="0"/>
            <a:chExt cx="2557732" cy="1019645"/>
          </a:xfrm>
        </p:grpSpPr>
        <p:sp>
          <p:nvSpPr>
            <p:cNvPr id="106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7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72"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75" name="Alibaba"/>
          <p:cNvGrpSpPr/>
          <p:nvPr/>
        </p:nvGrpSpPr>
        <p:grpSpPr>
          <a:xfrm>
            <a:off x="14003960" y="11247490"/>
            <a:ext cx="1920089" cy="696701"/>
            <a:chOff x="0" y="0"/>
            <a:chExt cx="1920088" cy="696700"/>
          </a:xfrm>
        </p:grpSpPr>
        <p:sp>
          <p:nvSpPr>
            <p:cNvPr id="107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78" name="GCP"/>
          <p:cNvGrpSpPr/>
          <p:nvPr/>
        </p:nvGrpSpPr>
        <p:grpSpPr>
          <a:xfrm>
            <a:off x="13968477" y="9313056"/>
            <a:ext cx="1920089" cy="696701"/>
            <a:chOff x="0" y="0"/>
            <a:chExt cx="1920088" cy="696700"/>
          </a:xfrm>
        </p:grpSpPr>
        <p:sp>
          <p:nvSpPr>
            <p:cNvPr id="107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7" name="GCP"/>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81" name="AWS"/>
          <p:cNvGrpSpPr/>
          <p:nvPr/>
        </p:nvGrpSpPr>
        <p:grpSpPr>
          <a:xfrm>
            <a:off x="13986219" y="8345837"/>
            <a:ext cx="1920089" cy="696701"/>
            <a:chOff x="0" y="0"/>
            <a:chExt cx="1920088" cy="696700"/>
          </a:xfrm>
        </p:grpSpPr>
        <p:sp>
          <p:nvSpPr>
            <p:cNvPr id="107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0"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82"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3" name="Line"/>
          <p:cNvSpPr/>
          <p:nvPr/>
        </p:nvSpPr>
        <p:spPr>
          <a:xfrm>
            <a:off x="16141735" y="9717850"/>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4" name="Line"/>
          <p:cNvSpPr/>
          <p:nvPr/>
        </p:nvSpPr>
        <p:spPr>
          <a:xfrm>
            <a:off x="16141735" y="8694187"/>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087" name="…"/>
          <p:cNvGrpSpPr/>
          <p:nvPr/>
        </p:nvGrpSpPr>
        <p:grpSpPr>
          <a:xfrm>
            <a:off x="17141924" y="7703152"/>
            <a:ext cx="1920089" cy="696700"/>
            <a:chOff x="0" y="0"/>
            <a:chExt cx="1920088" cy="696698"/>
          </a:xfrm>
        </p:grpSpPr>
        <p:sp>
          <p:nvSpPr>
            <p:cNvPr id="1085" name="Rectangle"/>
            <p:cNvSpPr/>
            <p:nvPr/>
          </p:nvSpPr>
          <p:spPr>
            <a:xfrm>
              <a:off x="-1" y="0"/>
              <a:ext cx="1920090" cy="696699"/>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6" nam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0" name="…"/>
          <p:cNvGrpSpPr/>
          <p:nvPr/>
        </p:nvGrpSpPr>
        <p:grpSpPr>
          <a:xfrm>
            <a:off x="17141924" y="6694647"/>
            <a:ext cx="1920089" cy="696701"/>
            <a:chOff x="0" y="0"/>
            <a:chExt cx="1920088" cy="696700"/>
          </a:xfrm>
        </p:grpSpPr>
        <p:sp>
          <p:nvSpPr>
            <p:cNvPr id="1088"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9" nam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3" name="…"/>
          <p:cNvGrpSpPr/>
          <p:nvPr/>
        </p:nvGrpSpPr>
        <p:grpSpPr>
          <a:xfrm>
            <a:off x="17141924" y="5731955"/>
            <a:ext cx="1920089" cy="696701"/>
            <a:chOff x="0" y="0"/>
            <a:chExt cx="1920088" cy="696700"/>
          </a:xfrm>
        </p:grpSpPr>
        <p:sp>
          <p:nvSpPr>
            <p:cNvPr id="1091"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2" nam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6" name="…"/>
          <p:cNvGrpSpPr/>
          <p:nvPr/>
        </p:nvGrpSpPr>
        <p:grpSpPr>
          <a:xfrm>
            <a:off x="17141924" y="4723450"/>
            <a:ext cx="1920089" cy="696701"/>
            <a:chOff x="0" y="0"/>
            <a:chExt cx="1920088" cy="696700"/>
          </a:xfrm>
        </p:grpSpPr>
        <p:sp>
          <p:nvSpPr>
            <p:cNvPr id="1094"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5" nam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9" name="F5"/>
          <p:cNvGrpSpPr/>
          <p:nvPr/>
        </p:nvGrpSpPr>
        <p:grpSpPr>
          <a:xfrm>
            <a:off x="15727226" y="7573509"/>
            <a:ext cx="1920088" cy="696701"/>
            <a:chOff x="0" y="0"/>
            <a:chExt cx="1920086" cy="696700"/>
          </a:xfrm>
        </p:grpSpPr>
        <p:sp>
          <p:nvSpPr>
            <p:cNvPr id="1097"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8" name="F5"/>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F5</a:t>
              </a:r>
            </a:p>
          </p:txBody>
        </p:sp>
      </p:grpSp>
      <p:grpSp>
        <p:nvGrpSpPr>
          <p:cNvPr id="1102" name="Akamai"/>
          <p:cNvGrpSpPr/>
          <p:nvPr/>
        </p:nvGrpSpPr>
        <p:grpSpPr>
          <a:xfrm>
            <a:off x="15727226" y="6565004"/>
            <a:ext cx="1920088" cy="696701"/>
            <a:chOff x="0" y="0"/>
            <a:chExt cx="1920086" cy="696700"/>
          </a:xfrm>
        </p:grpSpPr>
        <p:sp>
          <p:nvSpPr>
            <p:cNvPr id="1100"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000" b="0">
                  <a:solidFill>
                    <a:srgbClr val="FFFFFF"/>
                  </a:solidFill>
                  <a:latin typeface="+mj-lt"/>
                  <a:ea typeface="+mj-ea"/>
                  <a:cs typeface="+mj-cs"/>
                  <a:sym typeface="Helvetica"/>
                </a:defRPr>
              </a:pPr>
              <a:endParaRPr/>
            </a:p>
          </p:txBody>
        </p:sp>
        <p:sp>
          <p:nvSpPr>
            <p:cNvPr id="1101" name="Akamai"/>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Akamai</a:t>
              </a:r>
            </a:p>
          </p:txBody>
        </p:sp>
      </p:grpSp>
      <p:grpSp>
        <p:nvGrpSpPr>
          <p:cNvPr id="1105" name="Heroku"/>
          <p:cNvGrpSpPr/>
          <p:nvPr/>
        </p:nvGrpSpPr>
        <p:grpSpPr>
          <a:xfrm>
            <a:off x="15727226" y="5602313"/>
            <a:ext cx="1920088" cy="696700"/>
            <a:chOff x="0" y="0"/>
            <a:chExt cx="1920086" cy="696698"/>
          </a:xfrm>
        </p:grpSpPr>
        <p:sp>
          <p:nvSpPr>
            <p:cNvPr id="1103" name="Rectangle"/>
            <p:cNvSpPr/>
            <p:nvPr/>
          </p:nvSpPr>
          <p:spPr>
            <a:xfrm>
              <a:off x="0" y="0"/>
              <a:ext cx="1920087" cy="696699"/>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04" name="Heroku"/>
            <p:cNvSpPr txBox="1"/>
            <p:nvPr/>
          </p:nvSpPr>
          <p:spPr>
            <a:xfrm>
              <a:off x="0" y="68949"/>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Heroku</a:t>
              </a:r>
            </a:p>
          </p:txBody>
        </p:sp>
      </p:grpSp>
      <p:grpSp>
        <p:nvGrpSpPr>
          <p:cNvPr id="1108" name="GitHub"/>
          <p:cNvGrpSpPr/>
          <p:nvPr/>
        </p:nvGrpSpPr>
        <p:grpSpPr>
          <a:xfrm>
            <a:off x="15727226" y="4593807"/>
            <a:ext cx="1920088" cy="696701"/>
            <a:chOff x="0" y="0"/>
            <a:chExt cx="1920086" cy="696700"/>
          </a:xfrm>
        </p:grpSpPr>
        <p:sp>
          <p:nvSpPr>
            <p:cNvPr id="1106"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2600" b="0">
                  <a:solidFill>
                    <a:srgbClr val="FFFFFF"/>
                  </a:solidFill>
                  <a:latin typeface="+mj-lt"/>
                  <a:ea typeface="+mj-ea"/>
                  <a:cs typeface="+mj-cs"/>
                  <a:sym typeface="Helvetica"/>
                </a:defRPr>
              </a:pPr>
              <a:endParaRPr/>
            </a:p>
          </p:txBody>
        </p:sp>
        <p:sp>
          <p:nvSpPr>
            <p:cNvPr id="1107" name="GitHub"/>
            <p:cNvSpPr txBox="1"/>
            <p:nvPr/>
          </p:nvSpPr>
          <p:spPr>
            <a:xfrm>
              <a:off x="0" y="100700"/>
              <a:ext cx="1920087" cy="495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600" b="0">
                  <a:solidFill>
                    <a:srgbClr val="FFFFFF"/>
                  </a:solidFill>
                  <a:latin typeface="+mj-lt"/>
                  <a:ea typeface="+mj-ea"/>
                  <a:cs typeface="+mj-cs"/>
                  <a:sym typeface="Helvetica"/>
                </a:defRPr>
              </a:lvl1pPr>
            </a:lstStyle>
            <a:p>
              <a:r>
                <a:t>GitHub</a:t>
              </a:r>
            </a:p>
          </p:txBody>
        </p:sp>
      </p:grpSp>
      <p:grpSp>
        <p:nvGrpSpPr>
          <p:cNvPr id="1111" name="Kubernetes"/>
          <p:cNvGrpSpPr/>
          <p:nvPr/>
        </p:nvGrpSpPr>
        <p:grpSpPr>
          <a:xfrm>
            <a:off x="14573036" y="5274175"/>
            <a:ext cx="1920087" cy="1016001"/>
            <a:chOff x="0" y="0"/>
            <a:chExt cx="1920086" cy="1016000"/>
          </a:xfrm>
        </p:grpSpPr>
        <p:sp>
          <p:nvSpPr>
            <p:cNvPr id="1109" name="Rectangle"/>
            <p:cNvSpPr/>
            <p:nvPr/>
          </p:nvSpPr>
          <p:spPr>
            <a:xfrm>
              <a:off x="0" y="159650"/>
              <a:ext cx="1920087"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0" name="Kubernetes"/>
            <p:cNvSpPr txBox="1"/>
            <p:nvPr/>
          </p:nvSpPr>
          <p:spPr>
            <a:xfrm>
              <a:off x="0" y="0"/>
              <a:ext cx="1920087"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grpSp>
        <p:nvGrpSpPr>
          <p:cNvPr id="1114" name="Fastly"/>
          <p:cNvGrpSpPr/>
          <p:nvPr/>
        </p:nvGrpSpPr>
        <p:grpSpPr>
          <a:xfrm>
            <a:off x="14573036" y="4425320"/>
            <a:ext cx="1920087" cy="696701"/>
            <a:chOff x="0" y="0"/>
            <a:chExt cx="1920086" cy="696700"/>
          </a:xfrm>
        </p:grpSpPr>
        <p:sp>
          <p:nvSpPr>
            <p:cNvPr id="1112"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3" name="Fastly"/>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Fastly</a:t>
              </a:r>
            </a:p>
          </p:txBody>
        </p:sp>
      </p:grpSp>
      <p:grpSp>
        <p:nvGrpSpPr>
          <p:cNvPr id="1117" name="Datadog"/>
          <p:cNvGrpSpPr/>
          <p:nvPr/>
        </p:nvGrpSpPr>
        <p:grpSpPr>
          <a:xfrm>
            <a:off x="14573036" y="7378620"/>
            <a:ext cx="1920087" cy="696701"/>
            <a:chOff x="0" y="0"/>
            <a:chExt cx="1920086" cy="696700"/>
          </a:xfrm>
        </p:grpSpPr>
        <p:sp>
          <p:nvSpPr>
            <p:cNvPr id="1115"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6" name="Datadog"/>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20" name="DNSimple"/>
          <p:cNvGrpSpPr/>
          <p:nvPr/>
        </p:nvGrpSpPr>
        <p:grpSpPr>
          <a:xfrm>
            <a:off x="14573036" y="6370115"/>
            <a:ext cx="1920087" cy="696701"/>
            <a:chOff x="0" y="0"/>
            <a:chExt cx="1920086" cy="696700"/>
          </a:xfrm>
        </p:grpSpPr>
        <p:sp>
          <p:nvSpPr>
            <p:cNvPr id="1118"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9" name="DNSimple"/>
            <p:cNvSpPr txBox="1"/>
            <p:nvPr/>
          </p:nvSpPr>
          <p:spPr>
            <a:xfrm>
              <a:off x="0" y="68950"/>
              <a:ext cx="1920087"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DNSimple</a:t>
              </a:r>
            </a:p>
          </p:txBody>
        </p:sp>
      </p:grpSp>
      <p:sp>
        <p:nvSpPr>
          <p:cNvPr id="1121"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122"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123"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126" name="Azure"/>
          <p:cNvGrpSpPr/>
          <p:nvPr/>
        </p:nvGrpSpPr>
        <p:grpSpPr>
          <a:xfrm>
            <a:off x="14003960" y="10280274"/>
            <a:ext cx="1920089" cy="696700"/>
            <a:chOff x="0" y="0"/>
            <a:chExt cx="1920088" cy="696698"/>
          </a:xfrm>
        </p:grpSpPr>
        <p:sp>
          <p:nvSpPr>
            <p:cNvPr id="1124"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25" name="Azure"/>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127" name="API Integration"/>
          <p:cNvSpPr txBox="1"/>
          <p:nvPr/>
        </p:nvSpPr>
        <p:spPr>
          <a:xfrm>
            <a:off x="15170038" y="12402167"/>
            <a:ext cx="3974567"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pic>
        <p:nvPicPr>
          <p:cNvPr id="1128"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50496" y="10091457"/>
            <a:ext cx="2000264" cy="945124"/>
          </a:xfrm>
          <a:prstGeom prst="rect">
            <a:avLst/>
          </a:prstGeom>
          <a:ln w="12700">
            <a:miter lim="400000"/>
          </a:ln>
        </p:spPr>
      </p:pic>
      <p:pic>
        <p:nvPicPr>
          <p:cNvPr id="1129"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7902105" y="9206241"/>
            <a:ext cx="2000263" cy="945124"/>
          </a:xfrm>
          <a:prstGeom prst="rect">
            <a:avLst/>
          </a:prstGeom>
          <a:ln w="12700">
            <a:miter lim="400000"/>
          </a:ln>
        </p:spPr>
      </p:pic>
      <p:pic>
        <p:nvPicPr>
          <p:cNvPr id="1130"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088512" y="8083247"/>
            <a:ext cx="2000263" cy="945124"/>
          </a:xfrm>
          <a:prstGeom prst="rect">
            <a:avLst/>
          </a:prstGeom>
          <a:ln w="12700">
            <a:miter lim="400000"/>
          </a:ln>
        </p:spPr>
      </p:pic>
      <p:pic>
        <p:nvPicPr>
          <p:cNvPr id="1131"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7684235" y="11114137"/>
            <a:ext cx="2000263" cy="945124"/>
          </a:xfrm>
          <a:prstGeom prst="rect">
            <a:avLst/>
          </a:prstGeom>
          <a:ln w="12700">
            <a:miter lim="400000"/>
          </a:ln>
        </p:spPr>
      </p:pic>
    </p:spTree>
    <p:extLst>
      <p:ext uri="{BB962C8B-B14F-4D97-AF65-F5344CB8AC3E}">
        <p14:creationId xmlns:p14="http://schemas.microsoft.com/office/powerpoint/2010/main" val="1012648441"/>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AE0FA69-040C-B44E-824F-14FDA852F332}"/>
              </a:ext>
            </a:extLst>
          </p:cNvPr>
          <p:cNvSpPr>
            <a:spLocks noGrp="1"/>
          </p:cNvSpPr>
          <p:nvPr>
            <p:ph type="body" idx="1"/>
          </p:nvPr>
        </p:nvSpPr>
        <p:spPr/>
        <p:txBody>
          <a:bodyPr>
            <a:normAutofit fontScale="77500" lnSpcReduction="20000"/>
          </a:bodyPr>
          <a:lstStyle/>
          <a:p>
            <a:pPr marL="0" indent="0">
              <a:buNone/>
            </a:pPr>
            <a:r>
              <a:rPr lang="en-US" b="1" dirty="0"/>
              <a:t>Pre-Requisites</a:t>
            </a:r>
            <a:endParaRPr lang="en-US" dirty="0"/>
          </a:p>
          <a:p>
            <a:pPr marL="0" indent="0">
              <a:buNone/>
            </a:pPr>
            <a:r>
              <a:rPr lang="en-US" dirty="0"/>
              <a:t>- An available Azure subscription with sufficient funding</a:t>
            </a:r>
          </a:p>
          <a:p>
            <a:pPr marL="0" indent="0">
              <a:buNone/>
            </a:pPr>
            <a:r>
              <a:rPr lang="en-US" dirty="0"/>
              <a:t>- Desired set of infrastructure to deploy to Azure</a:t>
            </a:r>
          </a:p>
          <a:p>
            <a:pPr marL="0" indent="0">
              <a:buNone/>
            </a:pPr>
            <a:r>
              <a:rPr lang="en-US" dirty="0"/>
              <a:t>- Availability of required SMEs (application architects,</a:t>
            </a:r>
          </a:p>
          <a:p>
            <a:pPr marL="0" indent="0">
              <a:buNone/>
            </a:pPr>
            <a:r>
              <a:rPr lang="en-US" dirty="0"/>
              <a:t>cloud architects, DevOps manager, etc.)</a:t>
            </a:r>
          </a:p>
          <a:p>
            <a:pPr marL="0" indent="0">
              <a:buNone/>
            </a:pPr>
            <a:endParaRPr lang="en-US" dirty="0"/>
          </a:p>
          <a:p>
            <a:pPr marL="0" indent="0">
              <a:buNone/>
            </a:pPr>
            <a:r>
              <a:rPr lang="en-US" b="1" dirty="0"/>
              <a:t>What You Will Get</a:t>
            </a:r>
          </a:p>
          <a:p>
            <a:pPr marL="0" indent="0">
              <a:buNone/>
            </a:pPr>
            <a:r>
              <a:rPr lang="en-US" dirty="0"/>
              <a:t>- Purpose built infrastructure configuration based on your organizations needs/goals utilizing the best practices established performing large scale deployments</a:t>
            </a:r>
          </a:p>
          <a:p>
            <a:pPr marL="0" indent="0">
              <a:buNone/>
            </a:pPr>
            <a:r>
              <a:rPr lang="en-US" dirty="0"/>
              <a:t>- Terraform configuration representing a one or more application environments including </a:t>
            </a:r>
            <a:r>
              <a:rPr lang="en-US" dirty="0" err="1"/>
              <a:t>neccessary</a:t>
            </a:r>
            <a:r>
              <a:rPr lang="en-US" dirty="0"/>
              <a:t> networking (</a:t>
            </a:r>
            <a:r>
              <a:rPr lang="en-US" dirty="0" err="1"/>
              <a:t>Vnets</a:t>
            </a:r>
            <a:r>
              <a:rPr lang="en-US" dirty="0"/>
              <a:t>/Subnets/</a:t>
            </a:r>
            <a:r>
              <a:rPr lang="en-US" dirty="0" err="1"/>
              <a:t>Peerings</a:t>
            </a:r>
            <a:r>
              <a:rPr lang="en-US" dirty="0"/>
              <a:t>)</a:t>
            </a:r>
          </a:p>
          <a:p>
            <a:pPr marL="0" indent="0">
              <a:buNone/>
            </a:pPr>
            <a:r>
              <a:rPr lang="en-US" dirty="0"/>
              <a:t>- Remote state configuration allowing for multiple team collaboration</a:t>
            </a:r>
          </a:p>
          <a:p>
            <a:pPr marL="0" indent="0">
              <a:buNone/>
            </a:pPr>
            <a:r>
              <a:rPr lang="en-US" dirty="0"/>
              <a:t>- Terraform Enterprise integration and design considerations</a:t>
            </a:r>
          </a:p>
          <a:p>
            <a:pPr marL="0" indent="0">
              <a:buNone/>
            </a:pPr>
            <a:r>
              <a:rPr lang="en-US" dirty="0"/>
              <a:t>- Presentation and documentation to prepare your teams to develop, maintain, and deploy your Terraform</a:t>
            </a:r>
          </a:p>
        </p:txBody>
      </p:sp>
      <p:sp>
        <p:nvSpPr>
          <p:cNvPr id="2" name="Title 1">
            <a:extLst>
              <a:ext uri="{FF2B5EF4-FFF2-40B4-BE49-F238E27FC236}">
                <a16:creationId xmlns:a16="http://schemas.microsoft.com/office/drawing/2014/main" id="{DDAFD84A-BE98-1247-BB0F-53D25E43925B}"/>
              </a:ext>
            </a:extLst>
          </p:cNvPr>
          <p:cNvSpPr>
            <a:spLocks noGrp="1"/>
          </p:cNvSpPr>
          <p:nvPr>
            <p:ph type="title"/>
          </p:nvPr>
        </p:nvSpPr>
        <p:spPr/>
        <p:txBody>
          <a:bodyPr/>
          <a:lstStyle/>
          <a:p>
            <a:r>
              <a:rPr lang="en-US" dirty="0"/>
              <a:t>1 Week </a:t>
            </a:r>
            <a:r>
              <a:rPr lang="en-US" dirty="0" err="1"/>
              <a:t>PoC</a:t>
            </a:r>
            <a:endParaRPr lang="en-US" dirty="0"/>
          </a:p>
        </p:txBody>
      </p:sp>
      <p:sp>
        <p:nvSpPr>
          <p:cNvPr id="7" name="Text Placeholder 6">
            <a:extLst>
              <a:ext uri="{FF2B5EF4-FFF2-40B4-BE49-F238E27FC236}">
                <a16:creationId xmlns:a16="http://schemas.microsoft.com/office/drawing/2014/main" id="{179E4CC0-FC4B-4149-951C-92C66E3B2E53}"/>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2338B62D-EF05-5941-889E-C47D29E4D453}"/>
              </a:ext>
            </a:extLst>
          </p:cNvPr>
          <p:cNvSpPr txBox="1"/>
          <p:nvPr/>
        </p:nvSpPr>
        <p:spPr>
          <a:xfrm>
            <a:off x="8638162" y="2775785"/>
            <a:ext cx="656588"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800" b="1" i="0" u="none" strike="noStrike" cap="none" spc="0" normalizeH="0" baseline="0" dirty="0">
                <a:ln>
                  <a:noFill/>
                </a:ln>
                <a:solidFill>
                  <a:srgbClr val="FFFFFF"/>
                </a:solidFill>
                <a:effectLst/>
                <a:uFillTx/>
                <a:latin typeface="Tahoma"/>
                <a:ea typeface="Tahoma"/>
                <a:cs typeface="Tahoma"/>
                <a:sym typeface="Tahoma"/>
              </a:rPr>
              <a:t>C</a:t>
            </a:r>
          </a:p>
        </p:txBody>
      </p:sp>
    </p:spTree>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81155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137"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8"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39" name="Text"/>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0" name="Text"/>
          <p:cNvSpPr txBox="1"/>
          <p:nvPr/>
        </p:nvSpPr>
        <p:spPr>
          <a:xfrm>
            <a:off x="2442982" y="3517024"/>
            <a:ext cx="865987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4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
        <p:nvSpPr>
          <p:cNvPr id="114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48" name="Group"/>
          <p:cNvGrpSpPr/>
          <p:nvPr/>
        </p:nvGrpSpPr>
        <p:grpSpPr>
          <a:xfrm>
            <a:off x="12465369" y="10280273"/>
            <a:ext cx="611225" cy="696702"/>
            <a:chOff x="0" y="0"/>
            <a:chExt cx="611223" cy="696700"/>
          </a:xfrm>
        </p:grpSpPr>
        <p:sp>
          <p:nvSpPr>
            <p:cNvPr id="114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51" name="Core"/>
          <p:cNvGrpSpPr/>
          <p:nvPr/>
        </p:nvGrpSpPr>
        <p:grpSpPr>
          <a:xfrm>
            <a:off x="8772953" y="10118800"/>
            <a:ext cx="2557733" cy="1019647"/>
            <a:chOff x="0" y="0"/>
            <a:chExt cx="2557732" cy="1019645"/>
          </a:xfrm>
        </p:grpSpPr>
        <p:sp>
          <p:nvSpPr>
            <p:cNvPr id="114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5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52"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155" name="Datadog"/>
          <p:cNvGrpSpPr/>
          <p:nvPr/>
        </p:nvGrpSpPr>
        <p:grpSpPr>
          <a:xfrm>
            <a:off x="15440446" y="11919587"/>
            <a:ext cx="1920089" cy="696701"/>
            <a:chOff x="0" y="0"/>
            <a:chExt cx="1920088" cy="696700"/>
          </a:xfrm>
        </p:grpSpPr>
        <p:sp>
          <p:nvSpPr>
            <p:cNvPr id="1153"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4"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58" name="Kubernetes"/>
          <p:cNvGrpSpPr/>
          <p:nvPr/>
        </p:nvGrpSpPr>
        <p:grpSpPr>
          <a:xfrm>
            <a:off x="15440446" y="10878358"/>
            <a:ext cx="1920089" cy="1016001"/>
            <a:chOff x="0" y="0"/>
            <a:chExt cx="1920088" cy="1016000"/>
          </a:xfrm>
        </p:grpSpPr>
        <p:sp>
          <p:nvSpPr>
            <p:cNvPr id="1156"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7"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sp>
        <p:nvSpPr>
          <p:cNvPr id="115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162" name="Azure"/>
          <p:cNvGrpSpPr/>
          <p:nvPr/>
        </p:nvGrpSpPr>
        <p:grpSpPr>
          <a:xfrm>
            <a:off x="14211275" y="10118800"/>
            <a:ext cx="2557733" cy="1019647"/>
            <a:chOff x="0" y="0"/>
            <a:chExt cx="2557732" cy="1019645"/>
          </a:xfrm>
        </p:grpSpPr>
        <p:sp>
          <p:nvSpPr>
            <p:cNvPr id="116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6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grpSp>
        <p:nvGrpSpPr>
          <p:cNvPr id="1165" name="Group"/>
          <p:cNvGrpSpPr/>
          <p:nvPr/>
        </p:nvGrpSpPr>
        <p:grpSpPr>
          <a:xfrm>
            <a:off x="1373371" y="9742871"/>
            <a:ext cx="2557734" cy="665907"/>
            <a:chOff x="0" y="0"/>
            <a:chExt cx="2557733" cy="665906"/>
          </a:xfrm>
        </p:grpSpPr>
        <p:sp>
          <p:nvSpPr>
            <p:cNvPr id="1163" name="Rectangle"/>
            <p:cNvSpPr/>
            <p:nvPr/>
          </p:nvSpPr>
          <p:spPr>
            <a:xfrm>
              <a:off x="108906" y="589705"/>
              <a:ext cx="1822321"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64" name="OPERATOR"/>
            <p:cNvSpPr txBox="1"/>
            <p:nvPr/>
          </p:nvSpPr>
          <p:spPr>
            <a:xfrm>
              <a:off x="0" y="-1"/>
              <a:ext cx="2557734" cy="639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OPERATOR</a:t>
              </a:r>
            </a:p>
          </p:txBody>
        </p:sp>
      </p:grpSp>
      <p:pic>
        <p:nvPicPr>
          <p:cNvPr id="1166"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323526683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D2E7AA-A239-0149-8A8D-C6142F903D0D}"/>
              </a:ext>
            </a:extLst>
          </p:cNvPr>
          <p:cNvSpPr>
            <a:spLocks noGrp="1"/>
          </p:cNvSpPr>
          <p:nvPr>
            <p:ph type="body" idx="1"/>
          </p:nvPr>
        </p:nvSpPr>
        <p:spPr/>
        <p:txBody>
          <a:bodyPr/>
          <a:lstStyle/>
          <a:p>
            <a:pPr marL="0" indent="0">
              <a:buNone/>
            </a:pPr>
            <a:endParaRPr lang="en-US" dirty="0"/>
          </a:p>
          <a:p>
            <a:pPr marL="0" indent="0">
              <a:buNone/>
            </a:pPr>
            <a:r>
              <a:rPr lang="en-US" dirty="0"/>
              <a:t>Clone the workshop repo</a:t>
            </a:r>
          </a:p>
          <a:p>
            <a:pPr marL="0" indent="0">
              <a:buNone/>
            </a:pPr>
            <a:endParaRPr lang="en-US" dirty="0"/>
          </a:p>
          <a:p>
            <a:pPr marL="0" indent="0">
              <a:buNone/>
            </a:pPr>
            <a:r>
              <a:rPr lang="en-US" dirty="0"/>
              <a:t>Slides -&gt; Challenges -&gt; Slides -&gt; Challenges</a:t>
            </a:r>
          </a:p>
          <a:p>
            <a:pPr marL="0" indent="0">
              <a:buNone/>
            </a:pPr>
            <a:endParaRPr lang="en-US" dirty="0"/>
          </a:p>
          <a:p>
            <a:pPr marL="0" indent="0">
              <a:buNone/>
            </a:pPr>
            <a:r>
              <a:rPr lang="en-US" dirty="0"/>
              <a:t>Import links are at the bottom of the slides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A1F16641-A5AB-6848-B020-869DC2B53F7E}"/>
              </a:ext>
            </a:extLst>
          </p:cNvPr>
          <p:cNvSpPr>
            <a:spLocks noGrp="1"/>
          </p:cNvSpPr>
          <p:nvPr>
            <p:ph type="title"/>
          </p:nvPr>
        </p:nvSpPr>
        <p:spPr/>
        <p:txBody>
          <a:bodyPr/>
          <a:lstStyle/>
          <a:p>
            <a:r>
              <a:rPr lang="en-US" dirty="0"/>
              <a:t>What’s in a Workshop</a:t>
            </a:r>
          </a:p>
        </p:txBody>
      </p:sp>
      <p:sp>
        <p:nvSpPr>
          <p:cNvPr id="4" name="Text Placeholder 3">
            <a:extLst>
              <a:ext uri="{FF2B5EF4-FFF2-40B4-BE49-F238E27FC236}">
                <a16:creationId xmlns:a16="http://schemas.microsoft.com/office/drawing/2014/main" id="{6A760B2E-4755-8A44-9E45-73DB18234068}"/>
              </a:ext>
            </a:extLst>
          </p:cNvPr>
          <p:cNvSpPr>
            <a:spLocks noGrp="1"/>
          </p:cNvSpPr>
          <p:nvPr>
            <p:ph type="body" sz="quarter" idx="10"/>
          </p:nvPr>
        </p:nvSpPr>
        <p:spPr/>
        <p:txBody>
          <a:bodyPr/>
          <a:lstStyle/>
          <a:p>
            <a:r>
              <a:rPr lang="en-US" dirty="0"/>
              <a:t>https://</a:t>
            </a:r>
            <a:r>
              <a:rPr lang="en-US" dirty="0" err="1"/>
              <a:t>github.com</a:t>
            </a:r>
            <a:r>
              <a:rPr lang="en-US" dirty="0"/>
              <a:t>/</a:t>
            </a:r>
            <a:r>
              <a:rPr lang="en-US" dirty="0" err="1"/>
              <a:t>CardinalNow</a:t>
            </a:r>
            <a:r>
              <a:rPr lang="en-US" dirty="0"/>
              <a:t>/</a:t>
            </a:r>
            <a:r>
              <a:rPr lang="en-US" dirty="0" err="1"/>
              <a:t>TerraformWorkshop</a:t>
            </a:r>
            <a:endParaRPr lang="en-US" dirty="0"/>
          </a:p>
        </p:txBody>
      </p:sp>
      <p:cxnSp>
        <p:nvCxnSpPr>
          <p:cNvPr id="6" name="Straight Arrow Connector 5">
            <a:extLst>
              <a:ext uri="{FF2B5EF4-FFF2-40B4-BE49-F238E27FC236}">
                <a16:creationId xmlns:a16="http://schemas.microsoft.com/office/drawing/2014/main" id="{5F3D7D38-2137-E941-B556-6428993F239D}"/>
              </a:ext>
            </a:extLst>
          </p:cNvPr>
          <p:cNvCxnSpPr>
            <a:cxnSpLocks/>
          </p:cNvCxnSpPr>
          <p:nvPr/>
        </p:nvCxnSpPr>
        <p:spPr>
          <a:xfrm>
            <a:off x="14984361" y="9114503"/>
            <a:ext cx="4277033" cy="3476508"/>
          </a:xfrm>
          <a:prstGeom prst="straightConnector1">
            <a:avLst/>
          </a:prstGeom>
          <a:noFill/>
          <a:ln w="2032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0525928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1"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2"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3" name="Text"/>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74" name="Infrastructure as Code"/>
          <p:cNvSpPr txBox="1"/>
          <p:nvPr/>
        </p:nvSpPr>
        <p:spPr>
          <a:xfrm>
            <a:off x="3386845" y="3517024"/>
            <a:ext cx="8659878"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175"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6"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1177"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82" name="Group"/>
          <p:cNvGrpSpPr/>
          <p:nvPr/>
        </p:nvGrpSpPr>
        <p:grpSpPr>
          <a:xfrm>
            <a:off x="12465369" y="10280273"/>
            <a:ext cx="611225" cy="696702"/>
            <a:chOff x="0" y="0"/>
            <a:chExt cx="611223" cy="696700"/>
          </a:xfrm>
        </p:grpSpPr>
        <p:sp>
          <p:nvSpPr>
            <p:cNvPr id="117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7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85" name="Core"/>
          <p:cNvGrpSpPr/>
          <p:nvPr/>
        </p:nvGrpSpPr>
        <p:grpSpPr>
          <a:xfrm>
            <a:off x="8772953" y="10118800"/>
            <a:ext cx="2557733" cy="1019647"/>
            <a:chOff x="0" y="0"/>
            <a:chExt cx="2557732" cy="1019645"/>
          </a:xfrm>
        </p:grpSpPr>
        <p:sp>
          <p:nvSpPr>
            <p:cNvPr id="1183"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84"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86" name="Terraform Configuration"/>
          <p:cNvSpPr txBox="1"/>
          <p:nvPr/>
        </p:nvSpPr>
        <p:spPr>
          <a:xfrm>
            <a:off x="3317821" y="11411908"/>
            <a:ext cx="6016555"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195" name="Group"/>
          <p:cNvGrpSpPr/>
          <p:nvPr/>
        </p:nvGrpSpPr>
        <p:grpSpPr>
          <a:xfrm>
            <a:off x="3535505" y="10131536"/>
            <a:ext cx="5136535" cy="1019697"/>
            <a:chOff x="0" y="0"/>
            <a:chExt cx="5136533" cy="1019696"/>
          </a:xfrm>
        </p:grpSpPr>
        <p:pic>
          <p:nvPicPr>
            <p:cNvPr id="1187" name="Image" descr="Image"/>
            <p:cNvPicPr>
              <a:picLocks noChangeAspect="1"/>
            </p:cNvPicPr>
            <p:nvPr/>
          </p:nvPicPr>
          <p:blipFill>
            <a:blip r:embed="rId3">
              <a:alphaModFix amt="34000"/>
              <a:extLst/>
            </a:blip>
            <a:stretch>
              <a:fillRect/>
            </a:stretch>
          </p:blipFill>
          <p:spPr>
            <a:xfrm>
              <a:off x="2482876" y="-1"/>
              <a:ext cx="1019697" cy="1019698"/>
            </a:xfrm>
            <a:prstGeom prst="rect">
              <a:avLst/>
            </a:prstGeom>
            <a:ln w="12700" cap="flat">
              <a:noFill/>
              <a:miter lim="400000"/>
            </a:ln>
            <a:effectLst/>
          </p:spPr>
        </p:pic>
        <p:sp>
          <p:nvSpPr>
            <p:cNvPr id="1188" name="Line"/>
            <p:cNvSpPr/>
            <p:nvPr/>
          </p:nvSpPr>
          <p:spPr>
            <a:xfrm>
              <a:off x="3629334"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193" name="Group"/>
            <p:cNvGrpSpPr/>
            <p:nvPr/>
          </p:nvGrpSpPr>
          <p:grpSpPr>
            <a:xfrm>
              <a:off x="-1" y="115837"/>
              <a:ext cx="681100" cy="787900"/>
              <a:chOff x="0" y="0"/>
              <a:chExt cx="681098" cy="787899"/>
            </a:xfrm>
          </p:grpSpPr>
          <p:sp>
            <p:nvSpPr>
              <p:cNvPr id="1189" name="Shape"/>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0" name="Line"/>
              <p:cNvSpPr/>
              <p:nvPr/>
            </p:nvSpPr>
            <p:spPr>
              <a:xfrm>
                <a:off x="0" y="399270"/>
                <a:ext cx="681099" cy="3874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1" name="Line"/>
              <p:cNvSpPr/>
              <p:nvPr/>
            </p:nvSpPr>
            <p:spPr>
              <a:xfrm flipV="1">
                <a:off x="149253" y="633511"/>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92" name="Line"/>
              <p:cNvSpPr/>
              <p:nvPr/>
            </p:nvSpPr>
            <p:spPr>
              <a:xfrm flipV="1">
                <a:off x="538378" y="633511"/>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194" name="Line"/>
            <p:cNvSpPr/>
            <p:nvPr/>
          </p:nvSpPr>
          <p:spPr>
            <a:xfrm>
              <a:off x="828387"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196"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97"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98" name="OPERATOR"/>
          <p:cNvSpPr txBox="1"/>
          <p:nvPr/>
        </p:nvSpPr>
        <p:spPr>
          <a:xfrm>
            <a:off x="1373370" y="9742871"/>
            <a:ext cx="2557734"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19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202" name="Datadog"/>
          <p:cNvGrpSpPr/>
          <p:nvPr/>
        </p:nvGrpSpPr>
        <p:grpSpPr>
          <a:xfrm>
            <a:off x="15440446" y="11919587"/>
            <a:ext cx="1920089" cy="696701"/>
            <a:chOff x="0" y="0"/>
            <a:chExt cx="1920088" cy="696700"/>
          </a:xfrm>
        </p:grpSpPr>
        <p:sp>
          <p:nvSpPr>
            <p:cNvPr id="1200"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01"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205" name="Kubernetes"/>
          <p:cNvGrpSpPr/>
          <p:nvPr/>
        </p:nvGrpSpPr>
        <p:grpSpPr>
          <a:xfrm>
            <a:off x="15440446" y="10878358"/>
            <a:ext cx="1920089" cy="1016001"/>
            <a:chOff x="0" y="0"/>
            <a:chExt cx="1920088" cy="1016000"/>
          </a:xfrm>
        </p:grpSpPr>
        <p:sp>
          <p:nvSpPr>
            <p:cNvPr id="1203"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04"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sp>
        <p:nvSpPr>
          <p:cNvPr id="120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09" name="Azure"/>
          <p:cNvGrpSpPr/>
          <p:nvPr/>
        </p:nvGrpSpPr>
        <p:grpSpPr>
          <a:xfrm>
            <a:off x="14211275" y="10118800"/>
            <a:ext cx="2557733" cy="1019647"/>
            <a:chOff x="0" y="0"/>
            <a:chExt cx="2557732" cy="1019645"/>
          </a:xfrm>
        </p:grpSpPr>
        <p:sp>
          <p:nvSpPr>
            <p:cNvPr id="1207"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08"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pic>
        <p:nvPicPr>
          <p:cNvPr id="1210"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12797489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5"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6" name="Infrastructure as Code"/>
          <p:cNvSpPr txBox="1"/>
          <p:nvPr/>
        </p:nvSpPr>
        <p:spPr>
          <a:xfrm>
            <a:off x="3386845" y="3517024"/>
            <a:ext cx="8659878"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217"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8"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9"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220" name="Text"/>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2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2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122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228" name="Group"/>
          <p:cNvGrpSpPr/>
          <p:nvPr/>
        </p:nvGrpSpPr>
        <p:grpSpPr>
          <a:xfrm>
            <a:off x="12465369" y="10280273"/>
            <a:ext cx="611225" cy="696702"/>
            <a:chOff x="0" y="0"/>
            <a:chExt cx="611223" cy="696700"/>
          </a:xfrm>
        </p:grpSpPr>
        <p:sp>
          <p:nvSpPr>
            <p:cNvPr id="122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231" name="Core"/>
          <p:cNvGrpSpPr/>
          <p:nvPr/>
        </p:nvGrpSpPr>
        <p:grpSpPr>
          <a:xfrm>
            <a:off x="8772953" y="10118800"/>
            <a:ext cx="2557733" cy="1019647"/>
            <a:chOff x="0" y="0"/>
            <a:chExt cx="2557732" cy="1019645"/>
          </a:xfrm>
        </p:grpSpPr>
        <p:sp>
          <p:nvSpPr>
            <p:cNvPr id="122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3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grpSp>
        <p:nvGrpSpPr>
          <p:cNvPr id="1234" name="Group"/>
          <p:cNvGrpSpPr/>
          <p:nvPr/>
        </p:nvGrpSpPr>
        <p:grpSpPr>
          <a:xfrm>
            <a:off x="1375043" y="5605100"/>
            <a:ext cx="2557735" cy="688816"/>
            <a:chOff x="0" y="0"/>
            <a:chExt cx="2557733" cy="688814"/>
          </a:xfrm>
        </p:grpSpPr>
        <p:sp>
          <p:nvSpPr>
            <p:cNvPr id="1232" name="Rectangle"/>
            <p:cNvSpPr/>
            <p:nvPr/>
          </p:nvSpPr>
          <p:spPr>
            <a:xfrm>
              <a:off x="107233" y="612613"/>
              <a:ext cx="2113190"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3" name="DEVELOPERS"/>
            <p:cNvSpPr txBox="1"/>
            <p:nvPr/>
          </p:nvSpPr>
          <p:spPr>
            <a:xfrm>
              <a:off x="0" y="-1"/>
              <a:ext cx="2557734" cy="639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DEVELOPERS</a:t>
              </a:r>
            </a:p>
          </p:txBody>
        </p:sp>
      </p:grpSp>
      <p:sp>
        <p:nvSpPr>
          <p:cNvPr id="1235"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6" name="OPERATOR"/>
          <p:cNvSpPr txBox="1"/>
          <p:nvPr/>
        </p:nvSpPr>
        <p:spPr>
          <a:xfrm>
            <a:off x="1373370" y="9742871"/>
            <a:ext cx="2557734"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237"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238" name="Terraform Configuration"/>
          <p:cNvSpPr txBox="1"/>
          <p:nvPr/>
        </p:nvSpPr>
        <p:spPr>
          <a:xfrm>
            <a:off x="3317821" y="11411908"/>
            <a:ext cx="6016555" cy="5232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241" name="Datadog"/>
          <p:cNvGrpSpPr/>
          <p:nvPr/>
        </p:nvGrpSpPr>
        <p:grpSpPr>
          <a:xfrm>
            <a:off x="15440446" y="11919587"/>
            <a:ext cx="1920089" cy="696701"/>
            <a:chOff x="0" y="0"/>
            <a:chExt cx="1920088" cy="696700"/>
          </a:xfrm>
        </p:grpSpPr>
        <p:sp>
          <p:nvSpPr>
            <p:cNvPr id="1239"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0"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244" name="Kubernetes"/>
          <p:cNvGrpSpPr/>
          <p:nvPr/>
        </p:nvGrpSpPr>
        <p:grpSpPr>
          <a:xfrm>
            <a:off x="15440446" y="10878358"/>
            <a:ext cx="1920089" cy="1016001"/>
            <a:chOff x="0" y="0"/>
            <a:chExt cx="1920088" cy="1016000"/>
          </a:xfrm>
        </p:grpSpPr>
        <p:sp>
          <p:nvSpPr>
            <p:cNvPr id="1242"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3"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pic>
        <p:nvPicPr>
          <p:cNvPr id="1245" name="image48.png" descr="image48.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pic>
        <p:nvPicPr>
          <p:cNvPr id="1246" name="Image" descr="Image"/>
          <p:cNvPicPr>
            <a:picLocks noChangeAspect="1"/>
          </p:cNvPicPr>
          <p:nvPr/>
        </p:nvPicPr>
        <p:blipFill>
          <a:blip r:embed="rId4">
            <a:alphaModFix amt="34000"/>
            <a:extLst/>
          </a:blip>
          <a:stretch>
            <a:fillRect/>
          </a:stretch>
        </p:blipFill>
        <p:spPr>
          <a:xfrm>
            <a:off x="6018383" y="10131536"/>
            <a:ext cx="1019696" cy="1019696"/>
          </a:xfrm>
          <a:prstGeom prst="rect">
            <a:avLst/>
          </a:prstGeom>
          <a:ln w="12700">
            <a:miter lim="400000"/>
          </a:ln>
        </p:spPr>
      </p:pic>
      <p:sp>
        <p:nvSpPr>
          <p:cNvPr id="1247" name="Line"/>
          <p:cNvSpPr/>
          <p:nvPr/>
        </p:nvSpPr>
        <p:spPr>
          <a:xfrm>
            <a:off x="7164840"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52" name="Group"/>
          <p:cNvGrpSpPr/>
          <p:nvPr/>
        </p:nvGrpSpPr>
        <p:grpSpPr>
          <a:xfrm>
            <a:off x="3535505" y="10247373"/>
            <a:ext cx="681100" cy="787900"/>
            <a:chOff x="0" y="0"/>
            <a:chExt cx="681099" cy="787898"/>
          </a:xfrm>
        </p:grpSpPr>
        <p:sp>
          <p:nvSpPr>
            <p:cNvPr id="1248" name="Shape"/>
            <p:cNvSpPr/>
            <p:nvPr/>
          </p:nvSpPr>
          <p:spPr>
            <a:xfrm>
              <a:off x="149253" y="0"/>
              <a:ext cx="387919"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49" name="Line"/>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50" name="Line"/>
            <p:cNvSpPr/>
            <p:nvPr/>
          </p:nvSpPr>
          <p:spPr>
            <a:xfrm flipV="1">
              <a:off x="149253" y="633510"/>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51" name="Line"/>
            <p:cNvSpPr/>
            <p:nvPr/>
          </p:nvSpPr>
          <p:spPr>
            <a:xfrm flipV="1">
              <a:off x="538378" y="633510"/>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253" name="Line"/>
          <p:cNvSpPr/>
          <p:nvPr/>
        </p:nvSpPr>
        <p:spPr>
          <a:xfrm>
            <a:off x="4363894"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79" name="Group"/>
          <p:cNvGrpSpPr/>
          <p:nvPr/>
        </p:nvGrpSpPr>
        <p:grpSpPr>
          <a:xfrm>
            <a:off x="3558047" y="6505395"/>
            <a:ext cx="3376794" cy="3753654"/>
            <a:chOff x="0" y="0"/>
            <a:chExt cx="3376792" cy="3753652"/>
          </a:xfrm>
        </p:grpSpPr>
        <p:sp>
          <p:nvSpPr>
            <p:cNvPr id="1254" name="Line"/>
            <p:cNvSpPr/>
            <p:nvPr/>
          </p:nvSpPr>
          <p:spPr>
            <a:xfrm flipV="1">
              <a:off x="2982822" y="764297"/>
              <a:ext cx="2" cy="2989356"/>
            </a:xfrm>
            <a:prstGeom prst="line">
              <a:avLst/>
            </a:prstGeom>
            <a:noFill/>
            <a:ln w="50800" cap="flat">
              <a:solidFill>
                <a:schemeClr val="accent1">
                  <a:alpha val="57342"/>
                </a:schemeClr>
              </a:solidFill>
              <a:prstDash val="sysDot"/>
              <a:miter lim="400000"/>
            </a:ln>
            <a:effectLst/>
          </p:spPr>
          <p:txBody>
            <a:bodyPr wrap="square" lIns="45718" tIns="45718" rIns="45718" bIns="45718" numCol="1" anchor="t">
              <a:noAutofit/>
            </a:bodyPr>
            <a:lstStyle/>
            <a:p>
              <a:pPr>
                <a:defRPr>
                  <a:solidFill>
                    <a:srgbClr val="FFFFFF"/>
                  </a:solidFill>
                </a:defRPr>
              </a:pPr>
              <a:endParaRPr/>
            </a:p>
          </p:txBody>
        </p:sp>
        <p:sp>
          <p:nvSpPr>
            <p:cNvPr id="1255" name="Rectangle"/>
            <p:cNvSpPr/>
            <p:nvPr/>
          </p:nvSpPr>
          <p:spPr>
            <a:xfrm>
              <a:off x="2608348" y="30682"/>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6" name="Rectangle"/>
            <p:cNvSpPr/>
            <p:nvPr/>
          </p:nvSpPr>
          <p:spPr>
            <a:xfrm>
              <a:off x="2608348" y="1179954"/>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7" name="Rectangle"/>
            <p:cNvSpPr/>
            <p:nvPr/>
          </p:nvSpPr>
          <p:spPr>
            <a:xfrm>
              <a:off x="2608348" y="2337308"/>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pic>
          <p:nvPicPr>
            <p:cNvPr id="1258" name="Image" descr="Image"/>
            <p:cNvPicPr>
              <a:picLocks noChangeAspect="1"/>
            </p:cNvPicPr>
            <p:nvPr/>
          </p:nvPicPr>
          <p:blipFill>
            <a:blip r:embed="rId4">
              <a:alphaModFix amt="34000"/>
              <a:extLst/>
            </a:blip>
            <a:stretch>
              <a:fillRect/>
            </a:stretch>
          </p:blipFill>
          <p:spPr>
            <a:xfrm>
              <a:off x="2588725" y="0"/>
              <a:ext cx="788068" cy="788068"/>
            </a:xfrm>
            <a:prstGeom prst="rect">
              <a:avLst/>
            </a:prstGeom>
            <a:ln w="12700" cap="flat">
              <a:noFill/>
              <a:miter lim="400000"/>
            </a:ln>
            <a:effectLst/>
          </p:spPr>
        </p:pic>
        <p:pic>
          <p:nvPicPr>
            <p:cNvPr id="1259" name="Image" descr="Image"/>
            <p:cNvPicPr>
              <a:picLocks noChangeAspect="1"/>
            </p:cNvPicPr>
            <p:nvPr/>
          </p:nvPicPr>
          <p:blipFill>
            <a:blip r:embed="rId4">
              <a:alphaModFix amt="34000"/>
              <a:extLst/>
            </a:blip>
            <a:stretch>
              <a:fillRect/>
            </a:stretch>
          </p:blipFill>
          <p:spPr>
            <a:xfrm>
              <a:off x="2588725" y="1128524"/>
              <a:ext cx="788068" cy="788069"/>
            </a:xfrm>
            <a:prstGeom prst="rect">
              <a:avLst/>
            </a:prstGeom>
            <a:ln w="12700" cap="flat">
              <a:noFill/>
              <a:miter lim="400000"/>
            </a:ln>
            <a:effectLst/>
          </p:spPr>
        </p:pic>
        <p:pic>
          <p:nvPicPr>
            <p:cNvPr id="1260" name="Image" descr="Image"/>
            <p:cNvPicPr>
              <a:picLocks noChangeAspect="1"/>
            </p:cNvPicPr>
            <p:nvPr/>
          </p:nvPicPr>
          <p:blipFill>
            <a:blip r:embed="rId4">
              <a:alphaModFix amt="34000"/>
              <a:extLst/>
            </a:blip>
            <a:stretch>
              <a:fillRect/>
            </a:stretch>
          </p:blipFill>
          <p:spPr>
            <a:xfrm>
              <a:off x="2588725" y="2257050"/>
              <a:ext cx="788068" cy="788068"/>
            </a:xfrm>
            <a:prstGeom prst="rect">
              <a:avLst/>
            </a:prstGeom>
            <a:ln w="12700" cap="flat">
              <a:noFill/>
              <a:miter lim="400000"/>
            </a:ln>
            <a:effectLst/>
          </p:spPr>
        </p:pic>
        <p:sp>
          <p:nvSpPr>
            <p:cNvPr id="1261" name="Line"/>
            <p:cNvSpPr/>
            <p:nvPr/>
          </p:nvSpPr>
          <p:spPr>
            <a:xfrm>
              <a:off x="818546" y="2651146"/>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2" name="Line"/>
            <p:cNvSpPr/>
            <p:nvPr/>
          </p:nvSpPr>
          <p:spPr>
            <a:xfrm>
              <a:off x="818546" y="1544277"/>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3" name="Line"/>
            <p:cNvSpPr/>
            <p:nvPr/>
          </p:nvSpPr>
          <p:spPr>
            <a:xfrm>
              <a:off x="818546" y="394159"/>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268" name="Group"/>
            <p:cNvGrpSpPr/>
            <p:nvPr/>
          </p:nvGrpSpPr>
          <p:grpSpPr>
            <a:xfrm>
              <a:off x="27877" y="2333398"/>
              <a:ext cx="574545" cy="664636"/>
              <a:chOff x="0" y="0"/>
              <a:chExt cx="574544" cy="664635"/>
            </a:xfrm>
          </p:grpSpPr>
          <p:sp>
            <p:nvSpPr>
              <p:cNvPr id="1264" name="Shape"/>
              <p:cNvSpPr/>
              <p:nvPr/>
            </p:nvSpPr>
            <p:spPr>
              <a:xfrm>
                <a:off x="125903" y="-1"/>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5" name="Line"/>
              <p:cNvSpPr/>
              <p:nvPr/>
            </p:nvSpPr>
            <p:spPr>
              <a:xfrm>
                <a:off x="-1" y="336805"/>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6" name="Line"/>
              <p:cNvSpPr/>
              <p:nvPr/>
            </p:nvSpPr>
            <p:spPr>
              <a:xfrm flipV="1">
                <a:off x="125903" y="534400"/>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7" name="Line"/>
              <p:cNvSpPr/>
              <p:nvPr/>
            </p:nvSpPr>
            <p:spPr>
              <a:xfrm flipV="1">
                <a:off x="454151" y="534400"/>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3" name="Group"/>
            <p:cNvGrpSpPr/>
            <p:nvPr/>
          </p:nvGrpSpPr>
          <p:grpSpPr>
            <a:xfrm>
              <a:off x="0" y="1211960"/>
              <a:ext cx="574544" cy="664637"/>
              <a:chOff x="0" y="0"/>
              <a:chExt cx="574543" cy="664636"/>
            </a:xfrm>
          </p:grpSpPr>
          <p:sp>
            <p:nvSpPr>
              <p:cNvPr id="1269"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0" name="Line"/>
              <p:cNvSpPr/>
              <p:nvPr/>
            </p:nvSpPr>
            <p:spPr>
              <a:xfrm>
                <a:off x="-1" y="336806"/>
                <a:ext cx="574545"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1"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2"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8" name="Group"/>
            <p:cNvGrpSpPr/>
            <p:nvPr/>
          </p:nvGrpSpPr>
          <p:grpSpPr>
            <a:xfrm>
              <a:off x="30736" y="61842"/>
              <a:ext cx="574545" cy="664637"/>
              <a:chOff x="0" y="0"/>
              <a:chExt cx="574544" cy="664636"/>
            </a:xfrm>
          </p:grpSpPr>
          <p:sp>
            <p:nvSpPr>
              <p:cNvPr id="1274"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5" name="Line"/>
              <p:cNvSpPr/>
              <p:nvPr/>
            </p:nvSpPr>
            <p:spPr>
              <a:xfrm>
                <a:off x="-1" y="336806"/>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6"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7"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grpSp>
        <p:nvGrpSpPr>
          <p:cNvPr id="1282" name="Azure"/>
          <p:cNvGrpSpPr/>
          <p:nvPr/>
        </p:nvGrpSpPr>
        <p:grpSpPr>
          <a:xfrm>
            <a:off x="14211275" y="10118800"/>
            <a:ext cx="2557733" cy="1019647"/>
            <a:chOff x="0" y="0"/>
            <a:chExt cx="2557732" cy="1019645"/>
          </a:xfrm>
        </p:grpSpPr>
        <p:sp>
          <p:nvSpPr>
            <p:cNvPr id="128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8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15980728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Shape 1879"/>
          <p:cNvSpPr/>
          <p:nvPr/>
        </p:nvSpPr>
        <p:spPr>
          <a:xfrm>
            <a:off x="1858120" y="3362166"/>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0" name="Shape 1880"/>
          <p:cNvSpPr/>
          <p:nvPr/>
        </p:nvSpPr>
        <p:spPr>
          <a:xfrm>
            <a:off x="14661711" y="3234500"/>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1" name="Shape 18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sp>
        <p:nvSpPr>
          <p:cNvPr id="1882" name="Shape 188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87" name="Group 1887"/>
          <p:cNvGrpSpPr/>
          <p:nvPr/>
        </p:nvGrpSpPr>
        <p:grpSpPr>
          <a:xfrm>
            <a:off x="12465370" y="10280274"/>
            <a:ext cx="611222" cy="696699"/>
            <a:chOff x="0" y="0"/>
            <a:chExt cx="611221" cy="696698"/>
          </a:xfrm>
        </p:grpSpPr>
        <p:sp>
          <p:nvSpPr>
            <p:cNvPr id="1883" name="Shape 188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4" name="Shape 188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5" name="Shape 188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6" name="Shape 188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888" name="Shape 188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89" name="Shape 1889"/>
          <p:cNvSpPr>
            <a:spLocks noGrp="1"/>
          </p:cNvSpPr>
          <p:nvPr>
            <p:ph type="title"/>
          </p:nvPr>
        </p:nvSpPr>
        <p:spPr>
          <a:xfrm>
            <a:off x="1565396" y="875901"/>
            <a:ext cx="21746796" cy="1323495"/>
          </a:xfrm>
          <a:prstGeom prst="rect">
            <a:avLst/>
          </a:prstGeom>
        </p:spPr>
        <p:txBody>
          <a:bodyPr/>
          <a:lstStyle>
            <a:lvl1pPr defTabSz="1700783">
              <a:spcBef>
                <a:spcPts val="1700"/>
              </a:spcBef>
              <a:defRPr sz="6882" spc="-245">
                <a:latin typeface="Verdana"/>
                <a:ea typeface="Verdana"/>
                <a:cs typeface="Verdana"/>
                <a:sym typeface="Verdana"/>
              </a:defRPr>
            </a:lvl1pPr>
          </a:lstStyle>
          <a:p>
            <a:r>
              <a:t>Terraform Ecosystem</a:t>
            </a:r>
          </a:p>
        </p:txBody>
      </p:sp>
      <p:sp>
        <p:nvSpPr>
          <p:cNvPr id="1890" name="Shape 189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91" name="Shape 1891"/>
          <p:cNvSpPr/>
          <p:nvPr/>
        </p:nvSpPr>
        <p:spPr>
          <a:xfrm>
            <a:off x="1570922" y="2091594"/>
            <a:ext cx="22599215" cy="8407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Partnerships with 25+ technology providers, community support for many more</a:t>
            </a:r>
          </a:p>
        </p:txBody>
      </p:sp>
      <p:pic>
        <p:nvPicPr>
          <p:cNvPr id="1892" name="image26.png"/>
          <p:cNvPicPr>
            <a:picLocks noChangeAspect="1"/>
          </p:cNvPicPr>
          <p:nvPr/>
        </p:nvPicPr>
        <p:blipFill>
          <a:blip r:embed="rId3">
            <a:extLst/>
          </a:blip>
          <a:srcRect/>
          <a:stretch>
            <a:fillRect/>
          </a:stretch>
        </p:blipFill>
        <p:spPr>
          <a:xfrm>
            <a:off x="20722594" y="6487557"/>
            <a:ext cx="2339447" cy="935779"/>
          </a:xfrm>
          <a:prstGeom prst="rect">
            <a:avLst/>
          </a:prstGeom>
          <a:ln w="12700">
            <a:miter lim="400000"/>
          </a:ln>
        </p:spPr>
      </p:pic>
      <p:pic>
        <p:nvPicPr>
          <p:cNvPr id="1893" name="image27.png"/>
          <p:cNvPicPr>
            <a:picLocks noChangeAspect="1"/>
          </p:cNvPicPr>
          <p:nvPr/>
        </p:nvPicPr>
        <p:blipFill>
          <a:blip r:embed="rId4">
            <a:extLst/>
          </a:blip>
          <a:stretch>
            <a:fillRect/>
          </a:stretch>
        </p:blipFill>
        <p:spPr>
          <a:xfrm>
            <a:off x="15164113" y="6162940"/>
            <a:ext cx="2249954" cy="1390120"/>
          </a:xfrm>
          <a:prstGeom prst="rect">
            <a:avLst/>
          </a:prstGeom>
          <a:ln w="12700">
            <a:miter lim="400000"/>
          </a:ln>
        </p:spPr>
      </p:pic>
      <p:pic>
        <p:nvPicPr>
          <p:cNvPr id="1894" name="image29.png"/>
          <p:cNvPicPr>
            <a:picLocks noChangeAspect="1"/>
          </p:cNvPicPr>
          <p:nvPr/>
        </p:nvPicPr>
        <p:blipFill>
          <a:blip r:embed="rId5">
            <a:extLst/>
          </a:blip>
          <a:stretch>
            <a:fillRect/>
          </a:stretch>
        </p:blipFill>
        <p:spPr>
          <a:xfrm>
            <a:off x="20771082" y="8504700"/>
            <a:ext cx="2242603" cy="419101"/>
          </a:xfrm>
          <a:prstGeom prst="rect">
            <a:avLst/>
          </a:prstGeom>
          <a:ln w="12700">
            <a:miter lim="400000"/>
          </a:ln>
        </p:spPr>
      </p:pic>
      <p:pic>
        <p:nvPicPr>
          <p:cNvPr id="1895" name="image33.png"/>
          <p:cNvPicPr>
            <a:picLocks noChangeAspect="1"/>
          </p:cNvPicPr>
          <p:nvPr/>
        </p:nvPicPr>
        <p:blipFill>
          <a:blip r:embed="rId6">
            <a:extLst/>
          </a:blip>
          <a:stretch>
            <a:fillRect/>
          </a:stretch>
        </p:blipFill>
        <p:spPr>
          <a:xfrm>
            <a:off x="15334803" y="8040592"/>
            <a:ext cx="2467373" cy="1347316"/>
          </a:xfrm>
          <a:prstGeom prst="rect">
            <a:avLst/>
          </a:prstGeom>
          <a:ln w="12700">
            <a:miter lim="400000"/>
          </a:ln>
        </p:spPr>
      </p:pic>
      <p:pic>
        <p:nvPicPr>
          <p:cNvPr id="1896" name="pasted-image.png"/>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17948746" y="6487557"/>
            <a:ext cx="2238978" cy="430758"/>
          </a:xfrm>
          <a:prstGeom prst="rect">
            <a:avLst/>
          </a:prstGeom>
          <a:ln w="12700">
            <a:miter lim="400000"/>
          </a:ln>
        </p:spPr>
      </p:pic>
      <p:pic>
        <p:nvPicPr>
          <p:cNvPr id="1897" name="pasted-image.png"/>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a:xfrm>
            <a:off x="18374593" y="7046358"/>
            <a:ext cx="1387383" cy="430758"/>
          </a:xfrm>
          <a:prstGeom prst="rect">
            <a:avLst/>
          </a:prstGeom>
          <a:ln w="12700">
            <a:miter lim="400000"/>
          </a:ln>
        </p:spPr>
      </p:pic>
      <p:pic>
        <p:nvPicPr>
          <p:cNvPr id="1898" name="pasted-image.tiff"/>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675447" y="7174649"/>
            <a:ext cx="1387476" cy="1521316"/>
          </a:xfrm>
          <a:prstGeom prst="rect">
            <a:avLst/>
          </a:prstGeom>
          <a:ln w="12700">
            <a:miter lim="400000"/>
          </a:ln>
        </p:spPr>
      </p:pic>
      <p:pic>
        <p:nvPicPr>
          <p:cNvPr id="1899" name="pasted-image.tiff"/>
          <p:cNvPicPr>
            <a:picLocks noChangeAspect="1"/>
          </p:cNvPicPr>
          <p:nvPr/>
        </p:nvPicPr>
        <p:blipFill>
          <a:blip r:embed="rId10">
            <a:extLst/>
          </a:blip>
          <a:stretch>
            <a:fillRect/>
          </a:stretch>
        </p:blipFill>
        <p:spPr>
          <a:xfrm>
            <a:off x="7967815" y="7174649"/>
            <a:ext cx="1530537" cy="1521316"/>
          </a:xfrm>
          <a:prstGeom prst="rect">
            <a:avLst/>
          </a:prstGeom>
          <a:ln w="12700">
            <a:miter lim="400000"/>
          </a:ln>
        </p:spPr>
      </p:pic>
      <p:pic>
        <p:nvPicPr>
          <p:cNvPr id="1900" name="pasted-image.tiff"/>
          <p:cNvPicPr>
            <a:picLocks noChangeAspect="1"/>
          </p:cNvPicPr>
          <p:nvPr/>
        </p:nvPicPr>
        <p:blipFill>
          <a:blip r:embed="rId11">
            <a:extLst/>
          </a:blip>
          <a:stretch>
            <a:fillRect/>
          </a:stretch>
        </p:blipFill>
        <p:spPr>
          <a:xfrm>
            <a:off x="2989783" y="6890504"/>
            <a:ext cx="2089607" cy="2089607"/>
          </a:xfrm>
          <a:prstGeom prst="rect">
            <a:avLst/>
          </a:prstGeom>
          <a:ln w="12700">
            <a:miter lim="400000"/>
          </a:ln>
        </p:spPr>
      </p:pic>
      <p:sp>
        <p:nvSpPr>
          <p:cNvPr id="1901" name="Shape 1901"/>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2" name="Shape 1902"/>
          <p:cNvSpPr/>
          <p:nvPr/>
        </p:nvSpPr>
        <p:spPr>
          <a:xfrm>
            <a:off x="15628405" y="344457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providers</a:t>
            </a:r>
          </a:p>
        </p:txBody>
      </p:sp>
      <p:sp>
        <p:nvSpPr>
          <p:cNvPr id="1903" name="Shape 1903"/>
          <p:cNvSpPr/>
          <p:nvPr/>
        </p:nvSpPr>
        <p:spPr>
          <a:xfrm>
            <a:off x="2635385" y="348267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Version-control Systems</a:t>
            </a:r>
          </a:p>
        </p:txBody>
      </p:sp>
      <p:pic>
        <p:nvPicPr>
          <p:cNvPr id="1904" name="pasted-image.tiff"/>
          <p:cNvPicPr>
            <a:picLocks noChangeAspect="1"/>
          </p:cNvPicPr>
          <p:nvPr/>
        </p:nvPicPr>
        <p:blipFill>
          <a:blip r:embed="rId12">
            <a:extLst/>
          </a:blip>
          <a:stretch>
            <a:fillRect/>
          </a:stretch>
        </p:blipFill>
        <p:spPr>
          <a:xfrm>
            <a:off x="18303230" y="8100350"/>
            <a:ext cx="1739094" cy="1227801"/>
          </a:xfrm>
          <a:prstGeom prst="rect">
            <a:avLst/>
          </a:prstGeom>
          <a:ln w="12700">
            <a:miter lim="400000"/>
          </a:ln>
        </p:spPr>
      </p:pic>
      <p:sp>
        <p:nvSpPr>
          <p:cNvPr id="1905" name="Shape 1905"/>
          <p:cNvSpPr/>
          <p:nvPr/>
        </p:nvSpPr>
        <p:spPr>
          <a:xfrm>
            <a:off x="14569856" y="11765129"/>
            <a:ext cx="8635531" cy="561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p>
            <a:pPr algn="r">
              <a:lnSpc>
                <a:spcPct val="100000"/>
              </a:lnSpc>
              <a:spcBef>
                <a:spcPts val="0"/>
              </a:spcBef>
              <a:defRPr sz="2100" b="0">
                <a:solidFill>
                  <a:srgbClr val="535353"/>
                </a:solidFill>
                <a:latin typeface="Verdana"/>
                <a:ea typeface="Verdana"/>
                <a:cs typeface="Verdana"/>
                <a:sym typeface="Verdana"/>
              </a:defRPr>
            </a:pPr>
            <a:r>
              <a:rPr dirty="0"/>
              <a:t>List of all 70+ providers </a:t>
            </a:r>
            <a:r>
              <a:rPr u="sng" dirty="0">
                <a:uFill>
                  <a:solidFill>
                    <a:srgbClr val="0563C1"/>
                  </a:solidFill>
                </a:uFill>
                <a:hlinkClick r:id="rId13"/>
              </a:rPr>
              <a:t>www.terraform.io/docs/providers/</a:t>
            </a:r>
          </a:p>
        </p:txBody>
      </p:sp>
      <p:sp>
        <p:nvSpPr>
          <p:cNvPr id="1906" name="Shape 1906"/>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7" name="Shape 1907"/>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grpSp>
        <p:nvGrpSpPr>
          <p:cNvPr id="1910" name="Group 1910"/>
          <p:cNvGrpSpPr/>
          <p:nvPr/>
        </p:nvGrpSpPr>
        <p:grpSpPr>
          <a:xfrm>
            <a:off x="3535507" y="10158731"/>
            <a:ext cx="681097" cy="786683"/>
            <a:chOff x="0" y="0"/>
            <a:chExt cx="681096" cy="786682"/>
          </a:xfrm>
        </p:grpSpPr>
        <p:sp>
          <p:nvSpPr>
            <p:cNvPr id="1908" name="Shape 190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09" name="Shape 190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917" name="Group 1917"/>
          <p:cNvGrpSpPr/>
          <p:nvPr/>
        </p:nvGrpSpPr>
        <p:grpSpPr>
          <a:xfrm>
            <a:off x="6028302" y="10006323"/>
            <a:ext cx="1270001" cy="1270001"/>
            <a:chOff x="0" y="0"/>
            <a:chExt cx="1270000" cy="1270000"/>
          </a:xfrm>
        </p:grpSpPr>
        <p:sp>
          <p:nvSpPr>
            <p:cNvPr id="1911" name="Shape 1911"/>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916" name="Group 1916"/>
            <p:cNvGrpSpPr/>
            <p:nvPr/>
          </p:nvGrpSpPr>
          <p:grpSpPr>
            <a:xfrm>
              <a:off x="116500" y="159352"/>
              <a:ext cx="1011600" cy="976696"/>
              <a:chOff x="0" y="0"/>
              <a:chExt cx="1011598" cy="976695"/>
            </a:xfrm>
          </p:grpSpPr>
          <p:sp>
            <p:nvSpPr>
              <p:cNvPr id="1912" name="Shape 1912"/>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3" name="Shape 1913"/>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4" name="Shape 1914"/>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5" name="Shape 1915"/>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1922" name="Group 1922"/>
          <p:cNvGrpSpPr/>
          <p:nvPr/>
        </p:nvGrpSpPr>
        <p:grpSpPr>
          <a:xfrm>
            <a:off x="5789713" y="11303794"/>
            <a:ext cx="1019695" cy="1019695"/>
            <a:chOff x="0" y="0"/>
            <a:chExt cx="1019694" cy="1019694"/>
          </a:xfrm>
        </p:grpSpPr>
        <p:pic>
          <p:nvPicPr>
            <p:cNvPr id="1918" name="pasted-image.pdf"/>
            <p:cNvPicPr>
              <a:picLocks noChangeAspect="1"/>
            </p:cNvPicPr>
            <p:nvPr/>
          </p:nvPicPr>
          <p:blipFill>
            <a:blip r:embed="rId14">
              <a:alphaModFix amt="34000"/>
              <a:extLst/>
            </a:blip>
            <a:srcRect/>
            <a:stretch>
              <a:fillRect/>
            </a:stretch>
          </p:blipFill>
          <p:spPr>
            <a:xfrm>
              <a:off x="0" y="0"/>
              <a:ext cx="1019695" cy="1019695"/>
            </a:xfrm>
            <a:prstGeom prst="rect">
              <a:avLst/>
            </a:prstGeom>
            <a:ln w="12700" cap="flat">
              <a:noFill/>
              <a:miter lim="400000"/>
            </a:ln>
            <a:effectLst/>
          </p:spPr>
        </p:pic>
        <p:sp>
          <p:nvSpPr>
            <p:cNvPr id="1919" name="Shape 1919"/>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0" name="Shape 1920"/>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1" name="Shape 1921"/>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927" name="Group 1927"/>
          <p:cNvGrpSpPr/>
          <p:nvPr/>
        </p:nvGrpSpPr>
        <p:grpSpPr>
          <a:xfrm>
            <a:off x="6945203" y="11303794"/>
            <a:ext cx="1019695" cy="1019695"/>
            <a:chOff x="0" y="0"/>
            <a:chExt cx="1019694" cy="1019694"/>
          </a:xfrm>
        </p:grpSpPr>
        <p:pic>
          <p:nvPicPr>
            <p:cNvPr id="1923" name="pasted-image.pdf"/>
            <p:cNvPicPr>
              <a:picLocks noChangeAspect="1"/>
            </p:cNvPicPr>
            <p:nvPr/>
          </p:nvPicPr>
          <p:blipFill>
            <a:blip r:embed="rId14">
              <a:alphaModFix amt="34000"/>
              <a:extLst/>
            </a:blip>
            <a:srcRect/>
            <a:stretch>
              <a:fillRect/>
            </a:stretch>
          </p:blipFill>
          <p:spPr>
            <a:xfrm>
              <a:off x="0" y="0"/>
              <a:ext cx="1019695" cy="1019695"/>
            </a:xfrm>
            <a:prstGeom prst="rect">
              <a:avLst/>
            </a:prstGeom>
            <a:ln w="12700" cap="flat">
              <a:noFill/>
              <a:miter lim="400000"/>
            </a:ln>
            <a:effectLst/>
          </p:spPr>
        </p:pic>
        <p:sp>
          <p:nvSpPr>
            <p:cNvPr id="1924" name="Shape 1924"/>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5" name="Shape 1925"/>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6" name="Shape 1926"/>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The producer / consumer model"/>
          <p:cNvSpPr txBox="1">
            <a:spLocks noGrp="1"/>
          </p:cNvSpPr>
          <p:nvPr>
            <p:ph type="title"/>
          </p:nvPr>
        </p:nvSpPr>
        <p:spPr>
          <a:prstGeom prst="rect">
            <a:avLst/>
          </a:prstGeom>
        </p:spPr>
        <p:txBody>
          <a:bodyPr/>
          <a:lstStyle>
            <a:lvl1pPr>
              <a:defRPr spc="-200">
                <a:latin typeface="Verdana"/>
                <a:ea typeface="Verdana"/>
                <a:cs typeface="Verdana"/>
                <a:sym typeface="Verdana"/>
              </a:defRPr>
            </a:lvl1pPr>
          </a:lstStyle>
          <a:p>
            <a:r>
              <a:rPr lang="en-US" dirty="0"/>
              <a:t>Public Module Registry</a:t>
            </a:r>
            <a:endParaRPr dirty="0"/>
          </a:p>
        </p:txBody>
      </p:sp>
      <p:sp>
        <p:nvSpPr>
          <p:cNvPr id="128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3" name="Text Placeholder 2">
            <a:extLst>
              <a:ext uri="{FF2B5EF4-FFF2-40B4-BE49-F238E27FC236}">
                <a16:creationId xmlns:a16="http://schemas.microsoft.com/office/drawing/2014/main" id="{645529B1-974A-E84C-B492-CC1AB183B358}"/>
              </a:ext>
            </a:extLst>
          </p:cNvPr>
          <p:cNvSpPr>
            <a:spLocks noGrp="1"/>
          </p:cNvSpPr>
          <p:nvPr>
            <p:ph type="body" sz="quarter" idx="10"/>
          </p:nvPr>
        </p:nvSpPr>
        <p:spPr/>
        <p:txBody>
          <a:bodyPr/>
          <a:lstStyle/>
          <a:p>
            <a:r>
              <a:rPr lang="en-US" dirty="0"/>
              <a:t>https://</a:t>
            </a:r>
            <a:r>
              <a:rPr lang="en-US" dirty="0" err="1"/>
              <a:t>registry.terraform.io</a:t>
            </a:r>
            <a:endParaRPr lang="en-US" dirty="0"/>
          </a:p>
        </p:txBody>
      </p:sp>
      <p:pic>
        <p:nvPicPr>
          <p:cNvPr id="4" name="Picture 3">
            <a:extLst>
              <a:ext uri="{FF2B5EF4-FFF2-40B4-BE49-F238E27FC236}">
                <a16:creationId xmlns:a16="http://schemas.microsoft.com/office/drawing/2014/main" id="{83DDE913-A081-4048-9A9C-668EC4477775}"/>
              </a:ext>
            </a:extLst>
          </p:cNvPr>
          <p:cNvPicPr>
            <a:picLocks noChangeAspect="1"/>
          </p:cNvPicPr>
          <p:nvPr/>
        </p:nvPicPr>
        <p:blipFill>
          <a:blip r:embed="rId3"/>
          <a:stretch>
            <a:fillRect/>
          </a:stretch>
        </p:blipFill>
        <p:spPr>
          <a:xfrm>
            <a:off x="4785360" y="2396123"/>
            <a:ext cx="15582182" cy="10158918"/>
          </a:xfrm>
          <a:prstGeom prst="rect">
            <a:avLst/>
          </a:prstGeom>
        </p:spPr>
      </p:pic>
    </p:spTree>
    <p:extLst>
      <p:ext uri="{BB962C8B-B14F-4D97-AF65-F5344CB8AC3E}">
        <p14:creationId xmlns:p14="http://schemas.microsoft.com/office/powerpoint/2010/main" val="383272490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AEAD6-767D-B148-A062-2D53773D1D44}"/>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7F21BDB6-D327-8442-BA47-44886A777366}"/>
              </a:ext>
            </a:extLst>
          </p:cNvPr>
          <p:cNvSpPr>
            <a:spLocks noGrp="1"/>
          </p:cNvSpPr>
          <p:nvPr>
            <p:ph type="title"/>
          </p:nvPr>
        </p:nvSpPr>
        <p:spPr/>
        <p:txBody>
          <a:bodyPr>
            <a:normAutofit/>
          </a:bodyPr>
          <a:lstStyle/>
          <a:p>
            <a:r>
              <a:rPr lang="en-US" dirty="0"/>
              <a:t>Azure Resource </a:t>
            </a:r>
            <a:br>
              <a:rPr lang="en-US" dirty="0"/>
            </a:br>
            <a:r>
              <a:rPr lang="en-US" dirty="0"/>
              <a:t>Manager</a:t>
            </a:r>
          </a:p>
        </p:txBody>
      </p:sp>
    </p:spTree>
    <p:extLst>
      <p:ext uri="{BB962C8B-B14F-4D97-AF65-F5344CB8AC3E}">
        <p14:creationId xmlns:p14="http://schemas.microsoft.com/office/powerpoint/2010/main" val="99451291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2C4EC9-3816-BD40-AB28-E468AAB09111}"/>
              </a:ext>
            </a:extLst>
          </p:cNvPr>
          <p:cNvSpPr>
            <a:spLocks noGrp="1"/>
          </p:cNvSpPr>
          <p:nvPr>
            <p:ph type="body" idx="1"/>
          </p:nvPr>
        </p:nvSpPr>
        <p:spPr/>
        <p:txBody>
          <a:bodyPr/>
          <a:lstStyle/>
          <a:p>
            <a:pPr marL="0" indent="0">
              <a:buNone/>
            </a:pPr>
            <a:r>
              <a:rPr lang="en-US" dirty="0">
                <a:hlinkClick r:id="rId3"/>
              </a:rPr>
              <a:t>https://portal.azure.com</a:t>
            </a:r>
            <a:endParaRPr lang="en-US" dirty="0"/>
          </a:p>
          <a:p>
            <a:pPr marL="0" indent="0">
              <a:buNone/>
            </a:pPr>
            <a:endParaRPr lang="en-US" dirty="0"/>
          </a:p>
        </p:txBody>
      </p:sp>
      <p:sp>
        <p:nvSpPr>
          <p:cNvPr id="4" name="Title 3">
            <a:extLst>
              <a:ext uri="{FF2B5EF4-FFF2-40B4-BE49-F238E27FC236}">
                <a16:creationId xmlns:a16="http://schemas.microsoft.com/office/drawing/2014/main" id="{3F58E536-4956-1449-BEA8-CD9A1ADBDDCF}"/>
              </a:ext>
            </a:extLst>
          </p:cNvPr>
          <p:cNvSpPr>
            <a:spLocks noGrp="1"/>
          </p:cNvSpPr>
          <p:nvPr>
            <p:ph type="title"/>
          </p:nvPr>
        </p:nvSpPr>
        <p:spPr/>
        <p:txBody>
          <a:bodyPr>
            <a:normAutofit/>
          </a:bodyPr>
          <a:lstStyle/>
          <a:p>
            <a:r>
              <a:rPr lang="en-US" dirty="0"/>
              <a:t>Azure Portal</a:t>
            </a:r>
          </a:p>
        </p:txBody>
      </p:sp>
      <p:sp>
        <p:nvSpPr>
          <p:cNvPr id="6" name="Text Placeholder 5">
            <a:extLst>
              <a:ext uri="{FF2B5EF4-FFF2-40B4-BE49-F238E27FC236}">
                <a16:creationId xmlns:a16="http://schemas.microsoft.com/office/drawing/2014/main" id="{284FEEE2-20AE-2B4B-85CE-19DB6A2B7023}"/>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10" name="Picture 9">
            <a:extLst>
              <a:ext uri="{FF2B5EF4-FFF2-40B4-BE49-F238E27FC236}">
                <a16:creationId xmlns:a16="http://schemas.microsoft.com/office/drawing/2014/main" id="{7642D4B6-B718-7747-AC78-B374CF99543B}"/>
              </a:ext>
            </a:extLst>
          </p:cNvPr>
          <p:cNvPicPr>
            <a:picLocks noChangeAspect="1"/>
          </p:cNvPicPr>
          <p:nvPr/>
        </p:nvPicPr>
        <p:blipFill>
          <a:blip r:embed="rId4"/>
          <a:stretch>
            <a:fillRect/>
          </a:stretch>
        </p:blipFill>
        <p:spPr>
          <a:xfrm>
            <a:off x="1451869" y="4343400"/>
            <a:ext cx="18393702" cy="8539163"/>
          </a:xfrm>
          <a:prstGeom prst="rect">
            <a:avLst/>
          </a:prstGeom>
        </p:spPr>
      </p:pic>
    </p:spTree>
    <p:extLst>
      <p:ext uri="{BB962C8B-B14F-4D97-AF65-F5344CB8AC3E}">
        <p14:creationId xmlns:p14="http://schemas.microsoft.com/office/powerpoint/2010/main" val="31917679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A1C52C-B80B-3A43-A05F-3800ACAE2746}"/>
              </a:ext>
            </a:extLst>
          </p:cNvPr>
          <p:cNvPicPr>
            <a:picLocks noChangeAspect="1"/>
          </p:cNvPicPr>
          <p:nvPr/>
        </p:nvPicPr>
        <p:blipFill>
          <a:blip r:embed="rId3"/>
          <a:stretch>
            <a:fillRect/>
          </a:stretch>
        </p:blipFill>
        <p:spPr>
          <a:xfrm>
            <a:off x="7868202" y="3311724"/>
            <a:ext cx="8914130" cy="9279287"/>
          </a:xfrm>
          <a:prstGeom prst="rect">
            <a:avLst/>
          </a:prstGeom>
        </p:spPr>
      </p:pic>
      <p:sp>
        <p:nvSpPr>
          <p:cNvPr id="2" name="Text Placeholder 1">
            <a:extLst>
              <a:ext uri="{FF2B5EF4-FFF2-40B4-BE49-F238E27FC236}">
                <a16:creationId xmlns:a16="http://schemas.microsoft.com/office/drawing/2014/main" id="{70FF2E4C-3B94-1242-81E7-AC24E30F900E}"/>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45AE802A-4274-B348-B76F-4E00C7D7B657}"/>
              </a:ext>
            </a:extLst>
          </p:cNvPr>
          <p:cNvSpPr>
            <a:spLocks noGrp="1"/>
          </p:cNvSpPr>
          <p:nvPr>
            <p:ph type="title"/>
          </p:nvPr>
        </p:nvSpPr>
        <p:spPr/>
        <p:txBody>
          <a:bodyPr/>
          <a:lstStyle/>
          <a:p>
            <a:r>
              <a:rPr lang="en-US" dirty="0"/>
              <a:t>High Level View</a:t>
            </a:r>
          </a:p>
        </p:txBody>
      </p:sp>
      <p:sp>
        <p:nvSpPr>
          <p:cNvPr id="4" name="Text Placeholder 3">
            <a:extLst>
              <a:ext uri="{FF2B5EF4-FFF2-40B4-BE49-F238E27FC236}">
                <a16:creationId xmlns:a16="http://schemas.microsoft.com/office/drawing/2014/main" id="{2F41A89F-02E3-0D48-A8CB-7CFD0636E58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8831072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p:txBody>
          <a:bodyPr>
            <a:normAutofit/>
          </a:bodyPr>
          <a:lstStyle/>
          <a:p>
            <a:endParaRPr lang="en-US" b="1" dirty="0"/>
          </a:p>
          <a:p>
            <a:pPr marL="0" indent="0">
              <a:buNone/>
            </a:pPr>
            <a:r>
              <a:rPr lang="en-US" b="1" dirty="0"/>
              <a:t>Resource Group</a:t>
            </a:r>
          </a:p>
          <a:p>
            <a:pPr marL="0" indent="0">
              <a:buNone/>
            </a:pPr>
            <a:r>
              <a:rPr lang="en-US" b="1" dirty="0"/>
              <a:t>   </a:t>
            </a:r>
            <a:br>
              <a:rPr lang="en-US" b="1" dirty="0"/>
            </a:br>
            <a:r>
              <a:rPr lang="en-US" b="1" dirty="0"/>
              <a:t>   </a:t>
            </a:r>
            <a:r>
              <a:rPr lang="en-US" dirty="0"/>
              <a:t>A container that holds </a:t>
            </a:r>
          </a:p>
          <a:p>
            <a:pPr marL="0" indent="0">
              <a:buNone/>
            </a:pPr>
            <a:r>
              <a:rPr lang="en-US" dirty="0"/>
              <a:t>   related resources.</a:t>
            </a:r>
          </a:p>
          <a:p>
            <a:pPr marL="0" indent="0">
              <a:buNone/>
            </a:pPr>
            <a:endParaRPr lang="en-US"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5" name="Text Placeholder 4">
            <a:extLst>
              <a:ext uri="{FF2B5EF4-FFF2-40B4-BE49-F238E27FC236}">
                <a16:creationId xmlns:a16="http://schemas.microsoft.com/office/drawing/2014/main" id="{D71329A7-DA6C-684B-BB26-3569C98621CD}"/>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4" name="Picture 3">
            <a:extLst>
              <a:ext uri="{FF2B5EF4-FFF2-40B4-BE49-F238E27FC236}">
                <a16:creationId xmlns:a16="http://schemas.microsoft.com/office/drawing/2014/main" id="{A74D6AFF-BFC4-0944-B950-2639221AC625}"/>
              </a:ext>
            </a:extLst>
          </p:cNvPr>
          <p:cNvPicPr>
            <a:picLocks noChangeAspect="1"/>
          </p:cNvPicPr>
          <p:nvPr/>
        </p:nvPicPr>
        <p:blipFill>
          <a:blip r:embed="rId3"/>
          <a:stretch>
            <a:fillRect/>
          </a:stretch>
        </p:blipFill>
        <p:spPr>
          <a:xfrm>
            <a:off x="10485120" y="3657480"/>
            <a:ext cx="12712230" cy="8351640"/>
          </a:xfrm>
          <a:prstGeom prst="rect">
            <a:avLst/>
          </a:prstGeom>
        </p:spPr>
      </p:pic>
    </p:spTree>
    <p:extLst>
      <p:ext uri="{BB962C8B-B14F-4D97-AF65-F5344CB8AC3E}">
        <p14:creationId xmlns:p14="http://schemas.microsoft.com/office/powerpoint/2010/main" val="314463925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b="1" dirty="0"/>
          </a:p>
          <a:p>
            <a:pPr marL="0" indent="0">
              <a:buNone/>
            </a:pPr>
            <a:r>
              <a:rPr lang="en-US" b="1" dirty="0"/>
              <a:t>Resource</a:t>
            </a:r>
          </a:p>
          <a:p>
            <a:pPr marL="0" indent="0">
              <a:buNone/>
            </a:pPr>
            <a:r>
              <a:rPr lang="en-US" dirty="0"/>
              <a:t>	A manageable item that is available through Azure. </a:t>
            </a:r>
          </a:p>
          <a:p>
            <a:pPr marL="0" indent="0">
              <a:buNone/>
            </a:pPr>
            <a:endParaRPr lang="en-US" dirty="0"/>
          </a:p>
          <a:p>
            <a:pPr marL="342900" lvl="1" indent="0">
              <a:buNone/>
            </a:pPr>
            <a:r>
              <a:rPr lang="en-US" dirty="0"/>
              <a:t>Some common resources are a virtual machine, storage account, web app, database, and virtual network, but there are many more!</a:t>
            </a:r>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4" name="Picture 3">
            <a:extLst>
              <a:ext uri="{FF2B5EF4-FFF2-40B4-BE49-F238E27FC236}">
                <a16:creationId xmlns:a16="http://schemas.microsoft.com/office/drawing/2014/main" id="{ABCCDFFB-9E0D-DD4E-9A7F-16F03B9811EB}"/>
              </a:ext>
            </a:extLst>
          </p:cNvPr>
          <p:cNvPicPr>
            <a:picLocks noChangeAspect="1"/>
          </p:cNvPicPr>
          <p:nvPr/>
        </p:nvPicPr>
        <p:blipFill>
          <a:blip r:embed="rId3"/>
          <a:stretch>
            <a:fillRect/>
          </a:stretch>
        </p:blipFill>
        <p:spPr>
          <a:xfrm>
            <a:off x="4876317" y="8696960"/>
            <a:ext cx="2743200" cy="2743200"/>
          </a:xfrm>
          <a:prstGeom prst="rect">
            <a:avLst/>
          </a:prstGeom>
        </p:spPr>
      </p:pic>
      <p:pic>
        <p:nvPicPr>
          <p:cNvPr id="5" name="Picture 4">
            <a:extLst>
              <a:ext uri="{FF2B5EF4-FFF2-40B4-BE49-F238E27FC236}">
                <a16:creationId xmlns:a16="http://schemas.microsoft.com/office/drawing/2014/main" id="{86AC849F-E77D-5A4C-AD8C-E0E80A77BD2E}"/>
              </a:ext>
            </a:extLst>
          </p:cNvPr>
          <p:cNvPicPr>
            <a:picLocks noChangeAspect="1"/>
          </p:cNvPicPr>
          <p:nvPr/>
        </p:nvPicPr>
        <p:blipFill>
          <a:blip r:embed="rId4"/>
          <a:stretch>
            <a:fillRect/>
          </a:stretch>
        </p:blipFill>
        <p:spPr>
          <a:xfrm>
            <a:off x="10953009" y="8696960"/>
            <a:ext cx="2743200" cy="2743200"/>
          </a:xfrm>
          <a:prstGeom prst="rect">
            <a:avLst/>
          </a:prstGeom>
        </p:spPr>
      </p:pic>
      <p:pic>
        <p:nvPicPr>
          <p:cNvPr id="6" name="Picture 5">
            <a:extLst>
              <a:ext uri="{FF2B5EF4-FFF2-40B4-BE49-F238E27FC236}">
                <a16:creationId xmlns:a16="http://schemas.microsoft.com/office/drawing/2014/main" id="{27EA5A20-8AAF-244F-A5E8-1FC2D13A3249}"/>
              </a:ext>
            </a:extLst>
          </p:cNvPr>
          <p:cNvPicPr>
            <a:picLocks noChangeAspect="1"/>
          </p:cNvPicPr>
          <p:nvPr/>
        </p:nvPicPr>
        <p:blipFill>
          <a:blip r:embed="rId5"/>
          <a:stretch>
            <a:fillRect/>
          </a:stretch>
        </p:blipFill>
        <p:spPr>
          <a:xfrm>
            <a:off x="17120658" y="8696960"/>
            <a:ext cx="2743200" cy="2743200"/>
          </a:xfrm>
          <a:prstGeom prst="rect">
            <a:avLst/>
          </a:prstGeom>
        </p:spPr>
      </p:pic>
    </p:spTree>
    <p:extLst>
      <p:ext uri="{BB962C8B-B14F-4D97-AF65-F5344CB8AC3E}">
        <p14:creationId xmlns:p14="http://schemas.microsoft.com/office/powerpoint/2010/main" val="328939730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dirty="0"/>
          </a:p>
          <a:p>
            <a:pPr marL="0" indent="0">
              <a:buNone/>
            </a:pPr>
            <a:r>
              <a:rPr lang="en-US" b="1" dirty="0"/>
              <a:t>Resource Provider</a:t>
            </a:r>
          </a:p>
          <a:p>
            <a:pPr marL="0" indent="0">
              <a:buNone/>
            </a:pPr>
            <a:r>
              <a:rPr lang="en-US" b="1" dirty="0"/>
              <a:t>   </a:t>
            </a:r>
            <a:r>
              <a:rPr lang="en-US" dirty="0"/>
              <a:t>A service that supplies the resources you can deploy and manage through Resource Manager.</a:t>
            </a:r>
          </a:p>
          <a:p>
            <a:pPr marL="0" indent="0">
              <a:buNone/>
            </a:pPr>
            <a:endParaRPr lang="en-US" dirty="0"/>
          </a:p>
          <a:p>
            <a:pPr marL="0" indent="0">
              <a:buNone/>
            </a:pPr>
            <a:r>
              <a:rPr lang="en-US" sz="4000" dirty="0"/>
              <a:t>	</a:t>
            </a:r>
            <a:endParaRPr lang="en-US" sz="4000" u="sng"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5" name="Picture 4">
            <a:extLst>
              <a:ext uri="{FF2B5EF4-FFF2-40B4-BE49-F238E27FC236}">
                <a16:creationId xmlns:a16="http://schemas.microsoft.com/office/drawing/2014/main" id="{6DD4D9BE-E8DE-5640-A255-96C504A76676}"/>
              </a:ext>
            </a:extLst>
          </p:cNvPr>
          <p:cNvPicPr>
            <a:picLocks noChangeAspect="1"/>
          </p:cNvPicPr>
          <p:nvPr/>
        </p:nvPicPr>
        <p:blipFill>
          <a:blip r:embed="rId3"/>
          <a:stretch>
            <a:fillRect/>
          </a:stretch>
        </p:blipFill>
        <p:spPr>
          <a:xfrm>
            <a:off x="5902312" y="6484620"/>
            <a:ext cx="12844593" cy="5724221"/>
          </a:xfrm>
          <a:prstGeom prst="rect">
            <a:avLst/>
          </a:prstGeom>
        </p:spPr>
      </p:pic>
    </p:spTree>
    <p:extLst>
      <p:ext uri="{BB962C8B-B14F-4D97-AF65-F5344CB8AC3E}">
        <p14:creationId xmlns:p14="http://schemas.microsoft.com/office/powerpoint/2010/main" val="46606448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1105A-631F-BE4C-AE22-7A2CCB4BBD87}"/>
              </a:ext>
            </a:extLst>
          </p:cNvPr>
          <p:cNvSpPr>
            <a:spLocks noGrp="1"/>
          </p:cNvSpPr>
          <p:nvPr>
            <p:ph type="body" idx="1"/>
          </p:nvPr>
        </p:nvSpPr>
        <p:spPr/>
        <p:txBody>
          <a:bodyPr/>
          <a:lstStyle/>
          <a:p>
            <a:r>
              <a:rPr lang="en-US" dirty="0"/>
              <a:t>Purpose</a:t>
            </a:r>
          </a:p>
          <a:p>
            <a:pPr lvl="1"/>
            <a:r>
              <a:rPr lang="en-US" dirty="0"/>
              <a:t>Why are we here?</a:t>
            </a:r>
          </a:p>
          <a:p>
            <a:pPr lvl="1"/>
            <a:endParaRPr lang="en-US" dirty="0"/>
          </a:p>
          <a:p>
            <a:r>
              <a:rPr lang="en-US" dirty="0"/>
              <a:t>Gives</a:t>
            </a:r>
          </a:p>
          <a:p>
            <a:pPr lvl="1"/>
            <a:r>
              <a:rPr lang="en-US" dirty="0"/>
              <a:t>What do you need to do?</a:t>
            </a:r>
          </a:p>
          <a:p>
            <a:pPr lvl="1"/>
            <a:endParaRPr lang="en-US" dirty="0"/>
          </a:p>
          <a:p>
            <a:r>
              <a:rPr lang="en-US" dirty="0"/>
              <a:t>Gets</a:t>
            </a:r>
          </a:p>
          <a:p>
            <a:pPr lvl="1"/>
            <a:r>
              <a:rPr lang="en-US" dirty="0"/>
              <a:t>What will get you get?</a:t>
            </a:r>
          </a:p>
        </p:txBody>
      </p:sp>
      <p:sp>
        <p:nvSpPr>
          <p:cNvPr id="3" name="Title 2">
            <a:extLst>
              <a:ext uri="{FF2B5EF4-FFF2-40B4-BE49-F238E27FC236}">
                <a16:creationId xmlns:a16="http://schemas.microsoft.com/office/drawing/2014/main" id="{0FFDF595-C8B7-C342-BA60-9825B8514710}"/>
              </a:ext>
            </a:extLst>
          </p:cNvPr>
          <p:cNvSpPr>
            <a:spLocks noGrp="1"/>
          </p:cNvSpPr>
          <p:nvPr>
            <p:ph type="title"/>
          </p:nvPr>
        </p:nvSpPr>
        <p:spPr/>
        <p:txBody>
          <a:bodyPr/>
          <a:lstStyle/>
          <a:p>
            <a:r>
              <a:rPr lang="en-US" dirty="0"/>
              <a:t>Workshop Expectations</a:t>
            </a:r>
          </a:p>
        </p:txBody>
      </p:sp>
    </p:spTree>
    <p:extLst>
      <p:ext uri="{BB962C8B-B14F-4D97-AF65-F5344CB8AC3E}">
        <p14:creationId xmlns:p14="http://schemas.microsoft.com/office/powerpoint/2010/main" val="377734118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2" name="Text Placeholder 1">
            <a:extLst>
              <a:ext uri="{FF2B5EF4-FFF2-40B4-BE49-F238E27FC236}">
                <a16:creationId xmlns:a16="http://schemas.microsoft.com/office/drawing/2014/main" id="{0DCA63EF-F9D5-7F41-998D-1C8A9E071390}"/>
              </a:ext>
            </a:extLst>
          </p:cNvPr>
          <p:cNvSpPr>
            <a:spLocks noGrp="1"/>
          </p:cNvSpPr>
          <p:nvPr>
            <p:ph type="body" sz="half" idx="1"/>
          </p:nvPr>
        </p:nvSpPr>
        <p:spPr/>
        <p:txBody>
          <a:bodyPr/>
          <a:lstStyle/>
          <a:p>
            <a:r>
              <a:rPr lang="en-US" dirty="0"/>
              <a:t>Resource Group</a:t>
            </a:r>
          </a:p>
          <a:p>
            <a:pPr lvl="1"/>
            <a:r>
              <a:rPr lang="en-US" dirty="0"/>
              <a:t>Virtual Network</a:t>
            </a:r>
          </a:p>
          <a:p>
            <a:pPr lvl="3"/>
            <a:r>
              <a:rPr lang="en-US" dirty="0"/>
              <a:t>Subnet</a:t>
            </a:r>
          </a:p>
          <a:p>
            <a:pPr lvl="1"/>
            <a:r>
              <a:rPr lang="en-US" dirty="0"/>
              <a:t>Network Interface</a:t>
            </a:r>
          </a:p>
          <a:p>
            <a:pPr lvl="1"/>
            <a:r>
              <a:rPr lang="en-US" dirty="0"/>
              <a:t>Virtual Machine</a:t>
            </a:r>
          </a:p>
          <a:p>
            <a:pPr lvl="3"/>
            <a:r>
              <a:rPr lang="en-US" dirty="0"/>
              <a:t>OS Disk (from Image)</a:t>
            </a:r>
          </a:p>
        </p:txBody>
      </p:sp>
      <p:sp>
        <p:nvSpPr>
          <p:cNvPr id="4" name="Text Placeholder 3">
            <a:extLst>
              <a:ext uri="{FF2B5EF4-FFF2-40B4-BE49-F238E27FC236}">
                <a16:creationId xmlns:a16="http://schemas.microsoft.com/office/drawing/2014/main" id="{69FD245C-10CA-334A-B639-444A8CAB7C1D}"/>
              </a:ext>
            </a:extLst>
          </p:cNvPr>
          <p:cNvSpPr>
            <a:spLocks noGrp="1"/>
          </p:cNvSpPr>
          <p:nvPr>
            <p:ph type="body" sz="half" idx="13"/>
          </p:nvPr>
        </p:nvSpPr>
        <p:spPr/>
        <p:txBody>
          <a:bodyPr>
            <a:normAutofit/>
          </a:bodyPr>
          <a:lstStyle/>
          <a:p>
            <a:pPr marL="457200" lvl="0" indent="-457200" defTabSz="1828800">
              <a:spcBef>
                <a:spcPts val="1600"/>
              </a:spcBef>
              <a:buClr>
                <a:srgbClr val="7C8797"/>
              </a:buClr>
              <a:buFont typeface="Wingdings-Regular"/>
              <a:buChar char="▪"/>
            </a:pPr>
            <a:r>
              <a:rPr lang="en-US" sz="4800" dirty="0">
                <a:solidFill>
                  <a:srgbClr val="44546A"/>
                </a:solidFill>
              </a:rPr>
              <a:t>Resource Group</a:t>
            </a:r>
          </a:p>
          <a:p>
            <a:pPr marL="800100" lvl="1" indent="-514350" defTabSz="1828800">
              <a:spcBef>
                <a:spcPts val="1600"/>
              </a:spcBef>
              <a:buClr>
                <a:srgbClr val="7C8797"/>
              </a:buClr>
              <a:buFont typeface="Wingdings-Regular"/>
              <a:buChar char="–"/>
            </a:pPr>
            <a:r>
              <a:rPr lang="en-US" sz="4800" dirty="0">
                <a:solidFill>
                  <a:srgbClr val="44546A"/>
                </a:solidFill>
              </a:rPr>
              <a:t>Virtual Network</a:t>
            </a:r>
          </a:p>
          <a:p>
            <a:pPr marL="1330778" lvl="3" indent="-587828" defTabSz="1828800">
              <a:spcBef>
                <a:spcPts val="1600"/>
              </a:spcBef>
              <a:buClr>
                <a:srgbClr val="7C8797"/>
              </a:buClr>
              <a:buFont typeface="Wingdings-Regular"/>
              <a:buChar char="–"/>
            </a:pPr>
            <a:r>
              <a:rPr lang="en-US" sz="4800" dirty="0">
                <a:solidFill>
                  <a:srgbClr val="44546A"/>
                </a:solidFill>
              </a:rPr>
              <a:t>Subnet</a:t>
            </a:r>
          </a:p>
          <a:p>
            <a:pPr marL="1787978" lvl="4" indent="-587828" defTabSz="1828800">
              <a:spcBef>
                <a:spcPts val="1600"/>
              </a:spcBef>
              <a:buClr>
                <a:srgbClr val="7C8797"/>
              </a:buClr>
              <a:buFont typeface="Wingdings-Regular"/>
              <a:buChar char="–"/>
            </a:pPr>
            <a:r>
              <a:rPr lang="en-US" sz="4800" b="1" dirty="0">
                <a:solidFill>
                  <a:srgbClr val="44546A"/>
                </a:solidFill>
              </a:rPr>
              <a:t>Network Security Group</a:t>
            </a:r>
          </a:p>
          <a:p>
            <a:pPr marL="800100" lvl="1" indent="-514350" defTabSz="1828800">
              <a:spcBef>
                <a:spcPts val="1600"/>
              </a:spcBef>
              <a:buClr>
                <a:srgbClr val="7C8797"/>
              </a:buClr>
              <a:buFont typeface="Wingdings-Regular"/>
              <a:buChar char="–"/>
            </a:pPr>
            <a:r>
              <a:rPr lang="en-US" sz="4800" dirty="0">
                <a:solidFill>
                  <a:srgbClr val="44546A"/>
                </a:solidFill>
              </a:rPr>
              <a:t>Network Interface</a:t>
            </a:r>
          </a:p>
          <a:p>
            <a:pPr marL="800100" lvl="1" indent="-514350" defTabSz="1828800">
              <a:spcBef>
                <a:spcPts val="1600"/>
              </a:spcBef>
              <a:buClr>
                <a:srgbClr val="7C8797"/>
              </a:buClr>
              <a:buFont typeface="Wingdings-Regular"/>
              <a:buChar char="–"/>
            </a:pPr>
            <a:r>
              <a:rPr lang="en-US" sz="4800" dirty="0">
                <a:solidFill>
                  <a:srgbClr val="44546A"/>
                </a:solidFill>
              </a:rPr>
              <a:t>Virtual Machine</a:t>
            </a:r>
          </a:p>
          <a:p>
            <a:pPr marL="1330778" lvl="3" indent="-587828" defTabSz="1828800">
              <a:spcBef>
                <a:spcPts val="1600"/>
              </a:spcBef>
              <a:buClr>
                <a:srgbClr val="7C8797"/>
              </a:buClr>
              <a:buFont typeface="Wingdings-Regular"/>
              <a:buChar char="–"/>
            </a:pPr>
            <a:r>
              <a:rPr lang="en-US" sz="4800" dirty="0">
                <a:solidFill>
                  <a:srgbClr val="44546A"/>
                </a:solidFill>
              </a:rPr>
              <a:t>OS Disk </a:t>
            </a:r>
            <a:r>
              <a:rPr lang="en-US" sz="4800" dirty="0"/>
              <a:t>(from Image)</a:t>
            </a:r>
            <a:endParaRPr lang="en-US" sz="4800" dirty="0">
              <a:solidFill>
                <a:srgbClr val="44546A"/>
              </a:solidFill>
            </a:endParaRPr>
          </a:p>
          <a:p>
            <a:pPr marL="1330778" lvl="3" indent="-587828" defTabSz="1828800">
              <a:spcBef>
                <a:spcPts val="1600"/>
              </a:spcBef>
              <a:buClr>
                <a:srgbClr val="7C8797"/>
              </a:buClr>
              <a:buFont typeface="Wingdings-Regular"/>
              <a:buChar char="–"/>
            </a:pPr>
            <a:r>
              <a:rPr lang="en-US" sz="4800" b="1" dirty="0">
                <a:solidFill>
                  <a:srgbClr val="44546A"/>
                </a:solidFill>
              </a:rPr>
              <a:t>Data Disk(s)</a:t>
            </a:r>
          </a:p>
          <a:p>
            <a:pPr marL="1330778" lvl="3" indent="-587828" defTabSz="1828800">
              <a:spcBef>
                <a:spcPts val="1600"/>
              </a:spcBef>
              <a:buClr>
                <a:srgbClr val="7C8797"/>
              </a:buClr>
              <a:buFont typeface="Wingdings-Regular"/>
              <a:buChar char="–"/>
            </a:pPr>
            <a:r>
              <a:rPr lang="en-US" sz="4800" b="1" dirty="0">
                <a:solidFill>
                  <a:srgbClr val="44546A"/>
                </a:solidFill>
              </a:rPr>
              <a:t>Extensions</a:t>
            </a:r>
          </a:p>
          <a:p>
            <a:pPr marL="800100" lvl="1" indent="-514350" defTabSz="1828800">
              <a:spcBef>
                <a:spcPts val="1600"/>
              </a:spcBef>
              <a:buClr>
                <a:srgbClr val="7C8797"/>
              </a:buClr>
              <a:buFont typeface="Wingdings-Regular"/>
              <a:buChar char="–"/>
            </a:pPr>
            <a:endParaRPr lang="en-US" sz="4800" dirty="0">
              <a:solidFill>
                <a:srgbClr val="44546A"/>
              </a:solidFill>
            </a:endParaRPr>
          </a:p>
          <a:p>
            <a:endParaRPr lang="en-US" dirty="0"/>
          </a:p>
        </p:txBody>
      </p:sp>
    </p:spTree>
    <p:extLst>
      <p:ext uri="{BB962C8B-B14F-4D97-AF65-F5344CB8AC3E}">
        <p14:creationId xmlns:p14="http://schemas.microsoft.com/office/powerpoint/2010/main" val="139536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F7A8A1-2FED-0D46-9934-5801A8FF7853}"/>
              </a:ext>
            </a:extLst>
          </p:cNvPr>
          <p:cNvSpPr>
            <a:spLocks noGrp="1"/>
          </p:cNvSpPr>
          <p:nvPr>
            <p:ph type="body" idx="1"/>
          </p:nvPr>
        </p:nvSpPr>
        <p:spPr/>
        <p:txBody>
          <a:bodyPr/>
          <a:lstStyle/>
          <a:p>
            <a:pPr marL="0" indent="0">
              <a:buNone/>
            </a:pPr>
            <a:endParaRPr lang="en-US" dirty="0"/>
          </a:p>
          <a:p>
            <a:pPr marL="0" indent="0">
              <a:buNone/>
            </a:pPr>
            <a:r>
              <a:rPr lang="en-US" b="1" dirty="0"/>
              <a:t>ARM Templates</a:t>
            </a:r>
            <a:endParaRPr lang="en-US" dirty="0"/>
          </a:p>
          <a:p>
            <a:pPr marL="0" indent="0">
              <a:buNone/>
            </a:pPr>
            <a:endParaRPr lang="en-US" dirty="0"/>
          </a:p>
          <a:p>
            <a:pPr marL="0" indent="0">
              <a:buNone/>
            </a:pPr>
            <a:r>
              <a:rPr lang="en-US" dirty="0"/>
              <a:t>JSON file that defines one or </a:t>
            </a:r>
          </a:p>
          <a:p>
            <a:pPr marL="0" indent="0">
              <a:buNone/>
            </a:pPr>
            <a:r>
              <a:rPr lang="en-US" dirty="0"/>
              <a:t>more resources to deploy to a </a:t>
            </a:r>
          </a:p>
          <a:p>
            <a:pPr marL="0" indent="0">
              <a:buNone/>
            </a:pPr>
            <a:r>
              <a:rPr lang="en-US" dirty="0"/>
              <a:t>resource group.</a:t>
            </a:r>
          </a:p>
          <a:p>
            <a:pPr marL="0" indent="0">
              <a:buNone/>
            </a:pPr>
            <a:endParaRPr lang="en-US" dirty="0"/>
          </a:p>
        </p:txBody>
      </p:sp>
      <p:sp>
        <p:nvSpPr>
          <p:cNvPr id="3" name="Title 2">
            <a:extLst>
              <a:ext uri="{FF2B5EF4-FFF2-40B4-BE49-F238E27FC236}">
                <a16:creationId xmlns:a16="http://schemas.microsoft.com/office/drawing/2014/main" id="{50F05C59-8F29-4542-818A-5004D11F2031}"/>
              </a:ext>
            </a:extLst>
          </p:cNvPr>
          <p:cNvSpPr>
            <a:spLocks noGrp="1"/>
          </p:cNvSpPr>
          <p:nvPr>
            <p:ph type="title"/>
          </p:nvPr>
        </p:nvSpPr>
        <p:spPr/>
        <p:txBody>
          <a:bodyPr/>
          <a:lstStyle/>
          <a:p>
            <a:r>
              <a:rPr lang="en-US" dirty="0"/>
              <a:t>Azure Resource Manager Templates</a:t>
            </a:r>
          </a:p>
        </p:txBody>
      </p:sp>
      <p:sp>
        <p:nvSpPr>
          <p:cNvPr id="4" name="Text Placeholder 3">
            <a:extLst>
              <a:ext uri="{FF2B5EF4-FFF2-40B4-BE49-F238E27FC236}">
                <a16:creationId xmlns:a16="http://schemas.microsoft.com/office/drawing/2014/main" id="{57962391-9A36-444A-9806-1B45F776CCB6}"/>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05619B6F-E839-ED4A-AA81-790504274E54}"/>
              </a:ext>
            </a:extLst>
          </p:cNvPr>
          <p:cNvPicPr>
            <a:picLocks noChangeAspect="1"/>
          </p:cNvPicPr>
          <p:nvPr/>
        </p:nvPicPr>
        <p:blipFill>
          <a:blip r:embed="rId3"/>
          <a:stretch>
            <a:fillRect/>
          </a:stretch>
        </p:blipFill>
        <p:spPr>
          <a:xfrm>
            <a:off x="11856621" y="2568106"/>
            <a:ext cx="11342045" cy="9593413"/>
          </a:xfrm>
          <a:prstGeom prst="rect">
            <a:avLst/>
          </a:prstGeom>
        </p:spPr>
      </p:pic>
    </p:spTree>
    <p:extLst>
      <p:ext uri="{BB962C8B-B14F-4D97-AF65-F5344CB8AC3E}">
        <p14:creationId xmlns:p14="http://schemas.microsoft.com/office/powerpoint/2010/main" val="199000995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p:txBody>
          <a:bodyPr>
            <a:normAutofit/>
          </a:bodyPr>
          <a:lstStyle/>
          <a:p>
            <a:pPr marL="0" indent="0">
              <a:buFontTx/>
              <a:buNone/>
            </a:pPr>
            <a:endParaRPr lang="en-US" b="1" dirty="0"/>
          </a:p>
          <a:p>
            <a:pPr marL="0" indent="0">
              <a:buNone/>
            </a:pPr>
            <a:r>
              <a:rPr lang="en-US" dirty="0"/>
              <a:t>Failures can be difficult to trace</a:t>
            </a:r>
          </a:p>
          <a:p>
            <a:pPr marL="0" indent="0">
              <a:buNone/>
            </a:pPr>
            <a:endParaRPr lang="en-US" dirty="0"/>
          </a:p>
          <a:p>
            <a:pPr marL="0" indent="0">
              <a:buNone/>
            </a:pPr>
            <a:r>
              <a:rPr lang="en-US" dirty="0"/>
              <a:t>Cannot verify changes to an environment before executing</a:t>
            </a:r>
          </a:p>
          <a:p>
            <a:pPr marL="0" indent="0">
              <a:buNone/>
            </a:pPr>
            <a:endParaRPr lang="en-US" dirty="0"/>
          </a:p>
          <a:p>
            <a:pPr marL="0" indent="0">
              <a:buNone/>
            </a:pPr>
            <a:r>
              <a:rPr lang="en-US" dirty="0"/>
              <a:t>Deployments cannot cross resource groups (or subscriptions)</a:t>
            </a:r>
          </a:p>
          <a:p>
            <a:pPr marL="0" indent="0">
              <a:buNone/>
            </a:pPr>
            <a:endParaRPr lang="en-US" dirty="0"/>
          </a:p>
          <a:p>
            <a:pPr marL="0" indent="0">
              <a:buNone/>
            </a:pPr>
            <a:r>
              <a:rPr lang="en-US" dirty="0"/>
              <a:t>Custom tooling to create a full deployment</a:t>
            </a:r>
          </a:p>
          <a:p>
            <a:pPr lvl="1"/>
            <a:endParaRPr lang="en-US" dirty="0"/>
          </a:p>
          <a:p>
            <a:pPr lvl="1"/>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ARM Templates Drawbacks</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024287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p:txBody>
          <a:bodyPr>
            <a:normAutofit lnSpcReduction="10000"/>
          </a:bodyPr>
          <a:lstStyle/>
          <a:p>
            <a:pPr marL="0" indent="0">
              <a:buNone/>
            </a:pPr>
            <a:endParaRPr lang="en-US" dirty="0"/>
          </a:p>
          <a:p>
            <a:pPr marL="0" indent="0">
              <a:buNone/>
            </a:pPr>
            <a:r>
              <a:rPr lang="en-US" dirty="0"/>
              <a:t>Enables organizations to adopt an Infrastructure as Code</a:t>
            </a:r>
          </a:p>
          <a:p>
            <a:pPr marL="0" indent="0">
              <a:buNone/>
            </a:pPr>
            <a:endParaRPr lang="en-US" dirty="0"/>
          </a:p>
          <a:p>
            <a:pPr marL="0" indent="0">
              <a:buNone/>
            </a:pPr>
            <a:r>
              <a:rPr lang="en-US" dirty="0"/>
              <a:t>Import existing Infrastructure</a:t>
            </a:r>
          </a:p>
          <a:p>
            <a:pPr marL="0" indent="0">
              <a:buNone/>
            </a:pPr>
            <a:endParaRPr lang="en-US" dirty="0"/>
          </a:p>
          <a:p>
            <a:pPr marL="0" indent="0">
              <a:buNone/>
            </a:pPr>
            <a:r>
              <a:rPr lang="en-US" dirty="0"/>
              <a:t>Support for Linux and Windows Virtual Machines</a:t>
            </a:r>
          </a:p>
          <a:p>
            <a:pPr marL="0" indent="0">
              <a:buNone/>
            </a:pPr>
            <a:endParaRPr lang="en-US" dirty="0"/>
          </a:p>
          <a:p>
            <a:pPr marL="0" indent="0">
              <a:buNone/>
            </a:pPr>
            <a:r>
              <a:rPr lang="en-US" dirty="0"/>
              <a:t>Separate planning and execution phases</a:t>
            </a:r>
          </a:p>
          <a:p>
            <a:pPr marL="0" indent="0">
              <a:buNone/>
            </a:pPr>
            <a:endParaRPr lang="en-US" dirty="0"/>
          </a:p>
          <a:p>
            <a:pPr marL="0" indent="0">
              <a:buNone/>
            </a:pPr>
            <a:r>
              <a:rPr lang="en-US" dirty="0"/>
              <a:t>Represents entire infrastructure and supporting services with a common language</a:t>
            </a:r>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Why Terraform?</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466837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A96235-CD61-9E4E-B7CC-AC87BE96BB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860594" y="4260984"/>
            <a:ext cx="9949138" cy="7418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7" y="3349719"/>
            <a:ext cx="10522504" cy="9241292"/>
          </a:xfrm>
        </p:spPr>
        <p:txBody>
          <a:bodyPr/>
          <a:lstStyle/>
          <a:p>
            <a:pPr marL="0" indent="0">
              <a:buNone/>
            </a:pPr>
            <a:r>
              <a:rPr lang="en-US" dirty="0"/>
              <a:t>Microsoft Investing in Terraform</a:t>
            </a:r>
          </a:p>
          <a:p>
            <a:pPr marL="0" indent="0">
              <a:buNone/>
            </a:pPr>
            <a:endParaRPr lang="en-US" dirty="0"/>
          </a:p>
          <a:p>
            <a:pPr marL="0" indent="0">
              <a:buNone/>
            </a:pPr>
            <a:r>
              <a:rPr lang="en-US" dirty="0"/>
              <a:t>Azure Container Instance</a:t>
            </a:r>
          </a:p>
          <a:p>
            <a:pPr marL="0" indent="0">
              <a:buNone/>
            </a:pPr>
            <a:endParaRPr lang="en-US" dirty="0"/>
          </a:p>
          <a:p>
            <a:pPr marL="0" indent="0">
              <a:buNone/>
            </a:pPr>
            <a:r>
              <a:rPr lang="en-US" dirty="0"/>
              <a:t>AKS (managed Kubernetes)</a:t>
            </a:r>
          </a:p>
          <a:p>
            <a:pPr marL="0" indent="0">
              <a:buNone/>
            </a:pPr>
            <a:endParaRPr lang="en-US" dirty="0"/>
          </a:p>
          <a:p>
            <a:pPr marL="0" indent="0">
              <a:buNone/>
            </a:pPr>
            <a:r>
              <a:rPr lang="en-US" dirty="0">
                <a:hlinkClick r:id="rId4"/>
              </a:rPr>
              <a:t>https://aka.ms/terraform</a:t>
            </a:r>
            <a:endParaRPr lang="en-US" dirty="0"/>
          </a:p>
          <a:p>
            <a:pPr marL="0" indent="0">
              <a:buNone/>
            </a:pPr>
            <a:endParaRPr lang="en-US" dirty="0"/>
          </a:p>
          <a:p>
            <a:pPr marL="0" indent="0">
              <a:buNone/>
            </a:pPr>
            <a:r>
              <a:rPr lang="en-US" dirty="0">
                <a:hlinkClick r:id="rId5"/>
              </a:rPr>
              <a:t>https://aka.ms/terraformdocs</a:t>
            </a:r>
            <a:endParaRPr lang="en-US" dirty="0"/>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8849032" y="12882564"/>
            <a:ext cx="13442644" cy="490060"/>
          </a:xfrm>
        </p:spPr>
        <p:txBody>
          <a:bodyPr/>
          <a:lstStyle/>
          <a:p>
            <a:r>
              <a:rPr lang="en-US" dirty="0"/>
              <a:t>https://</a:t>
            </a:r>
            <a:r>
              <a:rPr lang="en-US" dirty="0" err="1"/>
              <a:t>azure.microsoft.com</a:t>
            </a:r>
            <a:r>
              <a:rPr lang="en-US" dirty="0"/>
              <a:t>/</a:t>
            </a:r>
            <a:r>
              <a:rPr lang="en-US" dirty="0" err="1"/>
              <a:t>en</a:t>
            </a:r>
            <a:r>
              <a:rPr lang="en-US" dirty="0"/>
              <a:t>-us/blog/investing-deeply-in-terraform-on-azure/</a:t>
            </a:r>
          </a:p>
        </p:txBody>
      </p:sp>
    </p:spTree>
    <p:extLst>
      <p:ext uri="{BB962C8B-B14F-4D97-AF65-F5344CB8AC3E}">
        <p14:creationId xmlns:p14="http://schemas.microsoft.com/office/powerpoint/2010/main" val="1723160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Azure Cloud Shell Integration</a:t>
            </a:r>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6" name="Picture 5">
            <a:extLst>
              <a:ext uri="{FF2B5EF4-FFF2-40B4-BE49-F238E27FC236}">
                <a16:creationId xmlns:a16="http://schemas.microsoft.com/office/drawing/2014/main" id="{F8EF9C4C-033E-D748-B11A-A6213B3807B4}"/>
              </a:ext>
            </a:extLst>
          </p:cNvPr>
          <p:cNvPicPr>
            <a:picLocks noChangeAspect="1"/>
          </p:cNvPicPr>
          <p:nvPr/>
        </p:nvPicPr>
        <p:blipFill>
          <a:blip r:embed="rId3"/>
          <a:stretch>
            <a:fillRect/>
          </a:stretch>
        </p:blipFill>
        <p:spPr>
          <a:xfrm>
            <a:off x="10884933" y="3569110"/>
            <a:ext cx="11406743" cy="9021901"/>
          </a:xfrm>
          <a:prstGeom prst="rect">
            <a:avLst/>
          </a:prstGeom>
        </p:spPr>
      </p:pic>
    </p:spTree>
    <p:extLst>
      <p:ext uri="{BB962C8B-B14F-4D97-AF65-F5344CB8AC3E}">
        <p14:creationId xmlns:p14="http://schemas.microsoft.com/office/powerpoint/2010/main" val="24885454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VS Code Extension</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5" name="Picture 4">
            <a:extLst>
              <a:ext uri="{FF2B5EF4-FFF2-40B4-BE49-F238E27FC236}">
                <a16:creationId xmlns:a16="http://schemas.microsoft.com/office/drawing/2014/main" id="{C4D416E7-D816-7340-AE18-73056C3A538D}"/>
              </a:ext>
            </a:extLst>
          </p:cNvPr>
          <p:cNvPicPr>
            <a:picLocks noChangeAspect="1"/>
          </p:cNvPicPr>
          <p:nvPr/>
        </p:nvPicPr>
        <p:blipFill>
          <a:blip r:embed="rId3"/>
          <a:stretch>
            <a:fillRect/>
          </a:stretch>
        </p:blipFill>
        <p:spPr>
          <a:xfrm>
            <a:off x="11025050" y="2459117"/>
            <a:ext cx="12127863" cy="10277669"/>
          </a:xfrm>
          <a:prstGeom prst="rect">
            <a:avLst/>
          </a:prstGeom>
        </p:spPr>
      </p:pic>
    </p:spTree>
    <p:extLst>
      <p:ext uri="{BB962C8B-B14F-4D97-AF65-F5344CB8AC3E}">
        <p14:creationId xmlns:p14="http://schemas.microsoft.com/office/powerpoint/2010/main" val="53014640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86821F-23EC-F048-BE89-BD3B85811C0F}"/>
              </a:ext>
            </a:extLst>
          </p:cNvPr>
          <p:cNvPicPr>
            <a:picLocks noChangeAspect="1"/>
          </p:cNvPicPr>
          <p:nvPr/>
        </p:nvPicPr>
        <p:blipFill>
          <a:blip r:embed="rId3"/>
          <a:stretch>
            <a:fillRect/>
          </a:stretch>
        </p:blipFill>
        <p:spPr>
          <a:xfrm>
            <a:off x="15338323" y="673285"/>
            <a:ext cx="7860343" cy="11917726"/>
          </a:xfrm>
          <a:prstGeom prst="rect">
            <a:avLst/>
          </a:prstGeom>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13885137" cy="9241292"/>
          </a:xfrm>
        </p:spPr>
        <p:txBody>
          <a:bodyPr>
            <a:normAutofit lnSpcReduction="10000"/>
          </a:bodyPr>
          <a:lstStyle/>
          <a:p>
            <a:pPr marL="0" indent="0">
              <a:buNone/>
            </a:pPr>
            <a:r>
              <a:rPr lang="en-US" dirty="0"/>
              <a:t>Terraform Marketplace Image</a:t>
            </a:r>
          </a:p>
          <a:p>
            <a:pPr marL="0" indent="0">
              <a:buNone/>
            </a:pPr>
            <a:endParaRPr lang="en-US" dirty="0"/>
          </a:p>
          <a:p>
            <a:r>
              <a:rPr lang="en-US" sz="3600" dirty="0"/>
              <a:t>Creates a VM with system-assigned identity that's based on the Ubuntu 16.04 LTS image.</a:t>
            </a:r>
          </a:p>
          <a:p>
            <a:endParaRPr lang="en-US" sz="3600" dirty="0"/>
          </a:p>
          <a:p>
            <a:r>
              <a:rPr lang="en-US" sz="3600" dirty="0"/>
              <a:t>Installs the MSI extension on the VM to allow OAuth tokens to be issued for Azure resources.</a:t>
            </a:r>
          </a:p>
          <a:p>
            <a:endParaRPr lang="en-US" sz="3600" dirty="0"/>
          </a:p>
          <a:p>
            <a:r>
              <a:rPr lang="en-US" sz="3600" dirty="0"/>
              <a:t>Assigns RBAC permissions to the managed identity, granting owner rights for the resource group.</a:t>
            </a:r>
          </a:p>
          <a:p>
            <a:endParaRPr lang="en-US" sz="3600" dirty="0"/>
          </a:p>
          <a:p>
            <a:r>
              <a:rPr lang="en-US" sz="3600" dirty="0"/>
              <a:t>Creates a Terraform template folder (</a:t>
            </a:r>
            <a:r>
              <a:rPr lang="en-US" sz="3600" dirty="0" err="1"/>
              <a:t>tfTemplate</a:t>
            </a:r>
            <a:r>
              <a:rPr lang="en-US" sz="3600" dirty="0"/>
              <a:t>).</a:t>
            </a:r>
          </a:p>
          <a:p>
            <a:endParaRPr lang="en-US" sz="3600" dirty="0"/>
          </a:p>
          <a:p>
            <a:r>
              <a:rPr lang="en-US" sz="3600" dirty="0"/>
              <a:t>Pre-configures a Terraform remote state with the Azure back end.</a:t>
            </a:r>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aka.ms</a:t>
            </a:r>
            <a:r>
              <a:rPr lang="en-US" dirty="0"/>
              <a:t>/</a:t>
            </a:r>
            <a:r>
              <a:rPr lang="en-US" dirty="0" err="1"/>
              <a:t>aztfmkt</a:t>
            </a:r>
            <a:endParaRPr lang="en-US" dirty="0"/>
          </a:p>
          <a:p>
            <a:endParaRPr lang="en-US" dirty="0"/>
          </a:p>
        </p:txBody>
      </p:sp>
    </p:spTree>
    <p:extLst>
      <p:ext uri="{BB962C8B-B14F-4D97-AF65-F5344CB8AC3E}">
        <p14:creationId xmlns:p14="http://schemas.microsoft.com/office/powerpoint/2010/main" val="345476035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21745481" cy="9241292"/>
          </a:xfrm>
        </p:spPr>
        <p:txBody>
          <a:bodyPr/>
          <a:lstStyle/>
          <a:p>
            <a:pPr marL="0" indent="0">
              <a:buNone/>
            </a:pPr>
            <a:r>
              <a:rPr lang="en-US" dirty="0"/>
              <a:t>Terraform 3</a:t>
            </a:r>
            <a:r>
              <a:rPr lang="en-US" baseline="30000" dirty="0"/>
              <a:t>rd</a:t>
            </a:r>
            <a:r>
              <a:rPr lang="en-US" dirty="0"/>
              <a:t> Party Azure Provider</a:t>
            </a:r>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6139543" y="12882564"/>
            <a:ext cx="16152133" cy="490060"/>
          </a:xfrm>
        </p:spPr>
        <p:txBody>
          <a:bodyPr/>
          <a:lstStyle/>
          <a:p>
            <a:r>
              <a:rPr lang="en-US" dirty="0"/>
              <a:t>https://</a:t>
            </a:r>
            <a:r>
              <a:rPr lang="en-US" dirty="0" err="1"/>
              <a:t>azure.microsoft.com</a:t>
            </a:r>
            <a:r>
              <a:rPr lang="en-US" dirty="0"/>
              <a:t>/</a:t>
            </a:r>
            <a:r>
              <a:rPr lang="en-US" dirty="0" err="1"/>
              <a:t>en</a:t>
            </a:r>
            <a:r>
              <a:rPr lang="en-US" dirty="0"/>
              <a:t>-us/blog/introducing-the-azure-terraform-resource-provider/</a:t>
            </a:r>
          </a:p>
        </p:txBody>
      </p:sp>
      <p:pic>
        <p:nvPicPr>
          <p:cNvPr id="2050" name="Picture 2" descr="tf-arm">
            <a:extLst>
              <a:ext uri="{FF2B5EF4-FFF2-40B4-BE49-F238E27FC236}">
                <a16:creationId xmlns:a16="http://schemas.microsoft.com/office/drawing/2014/main" id="{28FEC59A-BF15-7242-9AF1-55503FB9EE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03417" y="6799811"/>
            <a:ext cx="194437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19812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0927DA-903A-F94B-89E6-78AAF4F6B9CC}"/>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7A02EE78-7D44-D24B-9DDA-C5ABE8B40A96}"/>
              </a:ext>
            </a:extLst>
          </p:cNvPr>
          <p:cNvSpPr>
            <a:spLocks noGrp="1"/>
          </p:cNvSpPr>
          <p:nvPr>
            <p:ph type="title"/>
          </p:nvPr>
        </p:nvSpPr>
        <p:spPr/>
        <p:txBody>
          <a:bodyPr/>
          <a:lstStyle/>
          <a:p>
            <a:r>
              <a:rPr lang="en-US" dirty="0"/>
              <a:t>Break</a:t>
            </a:r>
          </a:p>
        </p:txBody>
      </p:sp>
    </p:spTree>
    <p:extLst>
      <p:ext uri="{BB962C8B-B14F-4D97-AF65-F5344CB8AC3E}">
        <p14:creationId xmlns:p14="http://schemas.microsoft.com/office/powerpoint/2010/main" val="370953544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2BE329B2-46FB-3C49-9FBF-CBD14BFF96FE}"/>
              </a:ext>
            </a:extLst>
          </p:cNvPr>
          <p:cNvSpPr>
            <a:spLocks noGrp="1"/>
          </p:cNvSpPr>
          <p:nvPr>
            <p:ph type="body" idx="1"/>
          </p:nvPr>
        </p:nvSpPr>
        <p:spPr>
          <a:xfrm>
            <a:off x="1453186" y="3349719"/>
            <a:ext cx="21745481" cy="9241292"/>
          </a:xfrm>
        </p:spPr>
        <p:txBody>
          <a:bodyPr>
            <a:normAutofit/>
          </a:bodyPr>
          <a:lstStyle/>
          <a:p>
            <a:endParaRPr lang="en-US" dirty="0"/>
          </a:p>
          <a:p>
            <a:pPr marL="0" indent="0">
              <a:buNone/>
            </a:pPr>
            <a:r>
              <a:rPr lang="en-US" dirty="0"/>
              <a:t>Tom Straub</a:t>
            </a:r>
          </a:p>
          <a:p>
            <a:pPr marL="0" indent="0">
              <a:buNone/>
            </a:pPr>
            <a:endParaRPr lang="en-US" dirty="0"/>
          </a:p>
          <a:p>
            <a:pPr marL="0" indent="0">
              <a:buNone/>
            </a:pPr>
            <a:r>
              <a:rPr lang="en-US" dirty="0"/>
              <a:t>Cardinal Solutions Practice Manager</a:t>
            </a:r>
          </a:p>
          <a:p>
            <a:pPr marL="0" indent="0">
              <a:buNone/>
            </a:pPr>
            <a:endParaRPr lang="en-US" dirty="0"/>
          </a:p>
          <a:p>
            <a:pPr marL="0" indent="0">
              <a:buNone/>
            </a:pPr>
            <a:r>
              <a:rPr lang="en-US" dirty="0"/>
              <a:t>Developer/Cloud Architect</a:t>
            </a:r>
          </a:p>
          <a:p>
            <a:pPr marL="0" indent="0">
              <a:buNone/>
            </a:pPr>
            <a:endParaRPr lang="en-US" dirty="0"/>
          </a:p>
          <a:p>
            <a:pPr marL="0" indent="0">
              <a:buNone/>
            </a:pPr>
            <a:r>
              <a:rPr lang="en-US" dirty="0"/>
              <a:t>Curling!</a:t>
            </a:r>
          </a:p>
        </p:txBody>
      </p:sp>
      <p:sp>
        <p:nvSpPr>
          <p:cNvPr id="18" name="Title 17">
            <a:extLst>
              <a:ext uri="{FF2B5EF4-FFF2-40B4-BE49-F238E27FC236}">
                <a16:creationId xmlns:a16="http://schemas.microsoft.com/office/drawing/2014/main" id="{36EE9EF0-0040-A74F-8F05-FB3F5E3463E8}"/>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B1B05950-B131-B84F-84B4-3448522F9CAE}"/>
              </a:ext>
            </a:extLst>
          </p:cNvPr>
          <p:cNvSpPr>
            <a:spLocks noGrp="1"/>
          </p:cNvSpPr>
          <p:nvPr>
            <p:ph type="body" sz="quarter" idx="10"/>
          </p:nvPr>
        </p:nvSpPr>
        <p:spPr/>
        <p:txBody>
          <a:bodyPr/>
          <a:lstStyle/>
          <a:p>
            <a:endParaRPr lang="en-US"/>
          </a:p>
        </p:txBody>
      </p:sp>
      <p:pic>
        <p:nvPicPr>
          <p:cNvPr id="1026" name="Picture 2" descr="https://centralus1-mediap.svc.ms/transform/thumbnail?provider=spo&amp;inputFormat=png&amp;cs=UEFHRVN8U1BP&amp;docid=https%3A%2F%2Fcardinalsolutions.sharepoint.com%2F_api%2Fv2.0%2Fsites%2Fcardinalsolutions.sharepoint.com%2Ce92b83a2-6652-45eb-8961-4ae464e73b4f%2C05f83b1b-8ff1-4872-a3c8-0ff429de7fc9%2Flists%2F0c30ade7-905e-4379-ae0d-3e131a6e1428%2Fitems%2F7c02dd69-3f3b-4c47-ae0b-3d0283e2aeb8%2FdriveItem&amp;w=1024&amp;oauth_token=bearer%20eyJ0eXAiOiJKV1QiLCJhbGciOiJSUzI1NiIsIng1dCI6ImlCakwxUmNxemhpeTRmcHhJeGRacW9oTTJZayIsImtpZCI6ImlCakwxUmNxemhpeTRmcHhJeGRacW9oTTJZayJ9.eyJhdWQiOiJodHRwczovL2NlbnRyYWx1czEtbWVkaWFwLnN2Yy5tcyIsImlzcyI6Imh0dHBzOi8vc3RzLndpbmRvd3MubmV0LzQxNGVmYzMzLTY4ZmUtNDUyMC04MDJmLWFlYTQ0MDExOTJkMC8iLCJpYXQiOjE1MjU3OTAwMTAsIm5iZiI6MTUyNTc5MDAxMCwiZXhwIjoxNTI1NzkzOTEwLCJhY3IiOiIxIiwiYWlvIjoiQVNRQTIvOEhBQUFBQS9lYjAwSWczNjZKR3diL2crZW9uc2sxYVQ3UURoN0dPL1duQ01oS05yUT0iLCJhbXIiOlsicHdkIl0sImFwcGlkIjoiMDAwMDAwMDMtMDAwMC0wZmYxLWNlMDAtMDAwMDAwMDAwMDAwIiwiYXBwaWRhY3IiOiIyIiwiYXV0aF90aW1lIjoxNTIzODk3ODI3LCJmYW1pbHlfbmFtZSI6IlN0cmF1YiIsImdpdmVuX25hbWUiOiJUaG9tYXMiLCJpcGFkZHIiOiIzOC44OC4yMzIuNTgiLCJuYW1lIjoiU3RyYXViLCBUaG9tYXMiLCJvaWQiOiIzNjU1Y2EyZS02Y2UyLTQ3NmUtYjVkYi01ZmZkNTY5OWNhNzMiLCJvbnByZW1fc2lkIjoiUy0xLTUtMjEtODYxNjk3OTkzLTIxNDcyODM2MC0xOTY1MDY1MjctNTczMyIsInB1aWQiOiIxMDAzQkZGRDgyODcwRDkxIiwic2NwIjoiU2l0ZXMubWFuYWdlLkFsbCIsInN1YiI6Im4yQUxfWUhQRy1rdEg1OHJQZjRrUkUtYXNPVVprYVhSZWUtTDA2bXJKUDAiLCJ0aWQiOiI0MTRlZmMzMy02OGZlLTQ1MjAtODAyZi1hZWE0NDAxMTkyZDAiLCJ1bmlxdWVfbmFtZSI6InRzdHJhdWJAY2FyZGluYWxzb2x1dGlvbnMuY29tIiwidXBuIjoidHN0cmF1YkBjYXJkaW5hbHNvbHV0aW9ucy5jb20iLCJ1dGkiOiIxVU5jREF4bm5raW1ybzJGbDhjeUFBIiwidmVyIjoiMS4wIn0.n_m-WnZoykeCfP9UiyPTkPXD5ZRiiBGhgrWWKXdOTXQcFgLwO_ZYmTL1D681Pl0sTzK-7W6J3RmYdpPCKEmD84o3k0iNIeUFPaSaIFWV3HTw9bw4hj55zxnkapRR9zxBC2MENgR8387Zmu0cRPUStVYlaZWzrrS2MChEYQDzf5kpHNivct5urYhCq4gsh7P-IGnyOMwAzARYtKSDOtprkx-VD_mXnbLOHCym_oNiHUgbxCPMSkX2pUE2xMFgYNsgYIQm7TStzcIqJltdwcV8hb1s12BH7B_7HL-9yOuHTbTAeP6TeBjG_638BVmU_CrhuUvtEXl-N1Ptbj-DaWBx5w">
            <a:extLst>
              <a:ext uri="{FF2B5EF4-FFF2-40B4-BE49-F238E27FC236}">
                <a16:creationId xmlns:a16="http://schemas.microsoft.com/office/drawing/2014/main" id="{0DF41F96-77A5-904B-A041-1F48E3312C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55976" y="10851111"/>
            <a:ext cx="6235700" cy="173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49532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B78B9C-24A0-FA45-B263-D816B14A65E8}"/>
              </a:ext>
            </a:extLst>
          </p:cNvPr>
          <p:cNvSpPr>
            <a:spLocks noGrp="1"/>
          </p:cNvSpPr>
          <p:nvPr>
            <p:ph type="body" sz="quarter" idx="13"/>
          </p:nvPr>
        </p:nvSpPr>
        <p:spPr>
          <a:xfrm>
            <a:off x="7996235" y="7817349"/>
            <a:ext cx="12890738" cy="2670542"/>
          </a:xfrm>
        </p:spPr>
        <p:txBody>
          <a:bodyPr>
            <a:normAutofit/>
          </a:bodyPr>
          <a:lstStyle/>
          <a:p>
            <a:endParaRPr lang="en-US" dirty="0"/>
          </a:p>
          <a:p>
            <a:endParaRPr lang="en-US" dirty="0"/>
          </a:p>
        </p:txBody>
      </p:sp>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a:t>Terraform</a:t>
            </a:r>
          </a:p>
        </p:txBody>
      </p:sp>
    </p:spTree>
    <p:extLst>
      <p:ext uri="{BB962C8B-B14F-4D97-AF65-F5344CB8AC3E}">
        <p14:creationId xmlns:p14="http://schemas.microsoft.com/office/powerpoint/2010/main" val="94123849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5C34FA-10A3-5B4D-BBCB-5CF24EB1315C}"/>
              </a:ext>
            </a:extLst>
          </p:cNvPr>
          <p:cNvSpPr>
            <a:spLocks noGrp="1"/>
          </p:cNvSpPr>
          <p:nvPr>
            <p:ph type="body" idx="1"/>
          </p:nvPr>
        </p:nvSpPr>
        <p:spPr>
          <a:xfrm>
            <a:off x="1453186" y="3349719"/>
            <a:ext cx="21745481" cy="9241292"/>
          </a:xfrm>
        </p:spPr>
        <p:txBody>
          <a:bodyPr/>
          <a:lstStyle/>
          <a:p>
            <a:pPr marL="0" indent="0">
              <a:buNone/>
            </a:pPr>
            <a:r>
              <a:rPr lang="en-US" dirty="0">
                <a:hlinkClick r:id="rId3"/>
              </a:rPr>
              <a:t>https://www.terraform.io/</a:t>
            </a:r>
            <a:endParaRPr lang="en-US" dirty="0"/>
          </a:p>
          <a:p>
            <a:pPr marL="0" indent="0">
              <a:buNone/>
            </a:pPr>
            <a:endParaRPr lang="en-US" dirty="0"/>
          </a:p>
          <a:p>
            <a:pPr marL="0" indent="0">
              <a:buNone/>
            </a:pPr>
            <a:r>
              <a:rPr lang="en-US" dirty="0"/>
              <a:t>Open Source Software</a:t>
            </a:r>
          </a:p>
          <a:p>
            <a:pPr marL="0" indent="0">
              <a:buNone/>
            </a:pPr>
            <a:r>
              <a:rPr lang="en-US" dirty="0">
                <a:hlinkClick r:id="rId4"/>
              </a:rPr>
              <a:t>https://github.com/hashicorp/terraform</a:t>
            </a:r>
            <a:r>
              <a:rPr lang="en-US" dirty="0"/>
              <a:t> </a:t>
            </a:r>
          </a:p>
          <a:p>
            <a:pPr marL="0" indent="0">
              <a:buNone/>
            </a:pPr>
            <a:r>
              <a:rPr lang="en-US" dirty="0"/>
              <a:t> </a:t>
            </a:r>
          </a:p>
          <a:p>
            <a:pPr marL="0" indent="0">
              <a:buNone/>
            </a:pPr>
            <a:r>
              <a:rPr lang="en-US" dirty="0"/>
              <a:t>Written in GO</a:t>
            </a:r>
          </a:p>
          <a:p>
            <a:pPr marL="0" indent="0">
              <a:buNone/>
            </a:pPr>
            <a:r>
              <a:rPr lang="en-US" dirty="0">
                <a:hlinkClick r:id="rId5"/>
              </a:rPr>
              <a:t>https://golang.org/</a:t>
            </a:r>
            <a:r>
              <a:rPr lang="en-US" dirty="0"/>
              <a:t> </a:t>
            </a:r>
          </a:p>
          <a:p>
            <a:pPr marL="0" indent="0">
              <a:buNone/>
            </a:pPr>
            <a:endParaRPr lang="en-US" dirty="0"/>
          </a:p>
        </p:txBody>
      </p:sp>
      <p:sp>
        <p:nvSpPr>
          <p:cNvPr id="3" name="Title 2">
            <a:extLst>
              <a:ext uri="{FF2B5EF4-FFF2-40B4-BE49-F238E27FC236}">
                <a16:creationId xmlns:a16="http://schemas.microsoft.com/office/drawing/2014/main" id="{ED57491D-6899-6345-A901-FD0AB3D1B93E}"/>
              </a:ext>
            </a:extLst>
          </p:cNvPr>
          <p:cNvSpPr>
            <a:spLocks noGrp="1"/>
          </p:cNvSpPr>
          <p:nvPr>
            <p:ph type="title"/>
          </p:nvPr>
        </p:nvSpPr>
        <p:spPr/>
        <p:txBody>
          <a:bodyPr/>
          <a:lstStyle/>
          <a:p>
            <a:r>
              <a:rPr lang="en-CA" dirty="0"/>
              <a:t>Terraform</a:t>
            </a:r>
            <a:endParaRPr lang="en-US" dirty="0"/>
          </a:p>
        </p:txBody>
      </p:sp>
      <p:pic>
        <p:nvPicPr>
          <p:cNvPr id="1026" name="Picture 2" descr="https://golang.org/doc/gopher/frontpage.png">
            <a:extLst>
              <a:ext uri="{FF2B5EF4-FFF2-40B4-BE49-F238E27FC236}">
                <a16:creationId xmlns:a16="http://schemas.microsoft.com/office/drawing/2014/main" id="{C6592850-1915-4B43-B9F2-4C3CF38A61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023666" y="3349719"/>
            <a:ext cx="31750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ithub.">
            <a:extLst>
              <a:ext uri="{FF2B5EF4-FFF2-40B4-BE49-F238E27FC236}">
                <a16:creationId xmlns:a16="http://schemas.microsoft.com/office/drawing/2014/main" id="{1817AE06-C2E2-B041-83FD-3B3CAA45478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0023666" y="8922327"/>
            <a:ext cx="3177309"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45037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31B7B-8E63-7C42-A2DD-6DA8DD4833A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D9017296-B609-684D-9F5E-E2639B47DAF8}"/>
              </a:ext>
            </a:extLst>
          </p:cNvPr>
          <p:cNvSpPr>
            <a:spLocks noGrp="1"/>
          </p:cNvSpPr>
          <p:nvPr>
            <p:ph type="title"/>
          </p:nvPr>
        </p:nvSpPr>
        <p:spPr/>
        <p:txBody>
          <a:bodyPr/>
          <a:lstStyle/>
          <a:p>
            <a:r>
              <a:rPr lang="en-US" dirty="0"/>
              <a:t>Terraform Documentation</a:t>
            </a:r>
          </a:p>
        </p:txBody>
      </p:sp>
      <p:sp>
        <p:nvSpPr>
          <p:cNvPr id="4" name="Text Placeholder 3">
            <a:extLst>
              <a:ext uri="{FF2B5EF4-FFF2-40B4-BE49-F238E27FC236}">
                <a16:creationId xmlns:a16="http://schemas.microsoft.com/office/drawing/2014/main" id="{CDF521D0-00C4-484A-B182-821294CEE5C6}"/>
              </a:ext>
            </a:extLst>
          </p:cNvPr>
          <p:cNvSpPr>
            <a:spLocks noGrp="1"/>
          </p:cNvSpPr>
          <p:nvPr>
            <p:ph type="body" sz="quarter" idx="10"/>
          </p:nvPr>
        </p:nvSpPr>
        <p:spPr/>
        <p:txBody>
          <a:bodyPr/>
          <a:lstStyle/>
          <a:p>
            <a:r>
              <a:rPr lang="en-US" dirty="0">
                <a:hlinkClick r:id="rId3"/>
              </a:rPr>
              <a:t>https://www.terraform.io/docs</a:t>
            </a:r>
            <a:endParaRPr lang="en-US" dirty="0"/>
          </a:p>
          <a:p>
            <a:endParaRPr lang="en-US" dirty="0"/>
          </a:p>
        </p:txBody>
      </p:sp>
      <p:pic>
        <p:nvPicPr>
          <p:cNvPr id="5" name="Picture 4">
            <a:extLst>
              <a:ext uri="{FF2B5EF4-FFF2-40B4-BE49-F238E27FC236}">
                <a16:creationId xmlns:a16="http://schemas.microsoft.com/office/drawing/2014/main" id="{592585EB-0EC3-CB4D-ABD1-E2B5101A0061}"/>
              </a:ext>
            </a:extLst>
          </p:cNvPr>
          <p:cNvPicPr>
            <a:picLocks noChangeAspect="1"/>
          </p:cNvPicPr>
          <p:nvPr/>
        </p:nvPicPr>
        <p:blipFill>
          <a:blip r:embed="rId4"/>
          <a:stretch>
            <a:fillRect/>
          </a:stretch>
        </p:blipFill>
        <p:spPr>
          <a:xfrm>
            <a:off x="1853694" y="2611271"/>
            <a:ext cx="20943146" cy="9979740"/>
          </a:xfrm>
          <a:prstGeom prst="rect">
            <a:avLst/>
          </a:prstGeom>
        </p:spPr>
      </p:pic>
    </p:spTree>
    <p:extLst>
      <p:ext uri="{BB962C8B-B14F-4D97-AF65-F5344CB8AC3E}">
        <p14:creationId xmlns:p14="http://schemas.microsoft.com/office/powerpoint/2010/main" val="19890219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BF261A-7D9B-264B-9982-58EDBFD06D50}"/>
              </a:ext>
            </a:extLst>
          </p:cNvPr>
          <p:cNvPicPr>
            <a:picLocks noChangeAspect="1"/>
          </p:cNvPicPr>
          <p:nvPr/>
        </p:nvPicPr>
        <p:blipFill>
          <a:blip r:embed="rId3"/>
          <a:stretch>
            <a:fillRect/>
          </a:stretch>
        </p:blipFill>
        <p:spPr>
          <a:xfrm>
            <a:off x="2742079" y="2568107"/>
            <a:ext cx="19166376" cy="9795798"/>
          </a:xfrm>
          <a:prstGeom prst="rect">
            <a:avLst/>
          </a:prstGeom>
        </p:spPr>
      </p:pic>
      <p:sp>
        <p:nvSpPr>
          <p:cNvPr id="3" name="Title 2">
            <a:extLst>
              <a:ext uri="{FF2B5EF4-FFF2-40B4-BE49-F238E27FC236}">
                <a16:creationId xmlns:a16="http://schemas.microsoft.com/office/drawing/2014/main" id="{179576EB-A140-5D48-9A84-5AE68D4CA30D}"/>
              </a:ext>
            </a:extLst>
          </p:cNvPr>
          <p:cNvSpPr>
            <a:spLocks noGrp="1"/>
          </p:cNvSpPr>
          <p:nvPr>
            <p:ph type="title"/>
          </p:nvPr>
        </p:nvSpPr>
        <p:spPr/>
        <p:txBody>
          <a:bodyPr/>
          <a:lstStyle/>
          <a:p>
            <a:r>
              <a:rPr lang="en-US" dirty="0"/>
              <a:t>Terraform Providers</a:t>
            </a:r>
          </a:p>
        </p:txBody>
      </p:sp>
      <p:sp>
        <p:nvSpPr>
          <p:cNvPr id="4" name="Text Placeholder 3">
            <a:extLst>
              <a:ext uri="{FF2B5EF4-FFF2-40B4-BE49-F238E27FC236}">
                <a16:creationId xmlns:a16="http://schemas.microsoft.com/office/drawing/2014/main" id="{345BD554-0430-644B-9505-EC7B3F73DED3}"/>
              </a:ext>
            </a:extLst>
          </p:cNvPr>
          <p:cNvSpPr>
            <a:spLocks noGrp="1"/>
          </p:cNvSpPr>
          <p:nvPr>
            <p:ph type="body" sz="quarter" idx="10"/>
          </p:nvPr>
        </p:nvSpPr>
        <p:spPr/>
        <p:txBody>
          <a:bodyPr/>
          <a:lstStyle/>
          <a:p>
            <a:r>
              <a:rPr lang="en-US" dirty="0"/>
              <a:t>https://</a:t>
            </a:r>
            <a:r>
              <a:rPr lang="en-US" dirty="0" err="1"/>
              <a:t>github.com</a:t>
            </a:r>
            <a:r>
              <a:rPr lang="en-US" dirty="0"/>
              <a:t>/terraform-providers</a:t>
            </a:r>
          </a:p>
        </p:txBody>
      </p:sp>
    </p:spTree>
    <p:extLst>
      <p:ext uri="{BB962C8B-B14F-4D97-AF65-F5344CB8AC3E}">
        <p14:creationId xmlns:p14="http://schemas.microsoft.com/office/powerpoint/2010/main" val="179901739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C9191-E43D-574C-8A52-F2118C7C6ACF}"/>
              </a:ext>
            </a:extLst>
          </p:cNvPr>
          <p:cNvSpPr>
            <a:spLocks noGrp="1"/>
          </p:cNvSpPr>
          <p:nvPr>
            <p:ph type="body" idx="1"/>
          </p:nvPr>
        </p:nvSpPr>
        <p:spPr>
          <a:xfrm>
            <a:off x="1453186" y="3349719"/>
            <a:ext cx="10785387" cy="9241292"/>
          </a:xfrm>
        </p:spPr>
        <p:txBody>
          <a:bodyPr>
            <a:normAutofit/>
          </a:bodyPr>
          <a:lstStyle/>
          <a:p>
            <a:pPr marL="0" indent="0">
              <a:buNone/>
            </a:pPr>
            <a:endParaRPr lang="en-US" dirty="0"/>
          </a:p>
          <a:p>
            <a:pPr marL="0" indent="0">
              <a:buNone/>
            </a:pPr>
            <a:r>
              <a:rPr lang="en-US" dirty="0"/>
              <a:t>100+ resources</a:t>
            </a:r>
          </a:p>
          <a:p>
            <a:pPr marL="0" indent="0">
              <a:buNone/>
            </a:pPr>
            <a:endParaRPr lang="en-US" dirty="0"/>
          </a:p>
          <a:p>
            <a:pPr marL="0" indent="0">
              <a:buNone/>
            </a:pPr>
            <a:r>
              <a:rPr lang="en-US" dirty="0"/>
              <a:t>Very active code base</a:t>
            </a:r>
          </a:p>
          <a:p>
            <a:pPr marL="0" indent="0">
              <a:buNone/>
            </a:pPr>
            <a:endParaRPr lang="en-US" dirty="0"/>
          </a:p>
          <a:p>
            <a:pPr marL="0" indent="0">
              <a:buNone/>
            </a:pPr>
            <a:r>
              <a:rPr lang="en-US" dirty="0"/>
              <a:t>Frequent releases</a:t>
            </a:r>
          </a:p>
          <a:p>
            <a:pPr lvl="1">
              <a:buFont typeface="Courier New" panose="02070309020205020404" pitchFamily="49" charset="0"/>
              <a:buChar char="o"/>
            </a:pPr>
            <a:r>
              <a:rPr lang="en-US" dirty="0"/>
              <a:t>Jan  2018 -&gt; </a:t>
            </a:r>
            <a:r>
              <a:rPr lang="en-US" b="1" dirty="0"/>
              <a:t>v1.0.0</a:t>
            </a:r>
          </a:p>
          <a:p>
            <a:pPr lvl="1">
              <a:buFont typeface="Courier New" panose="02070309020205020404" pitchFamily="49" charset="0"/>
              <a:buChar char="o"/>
            </a:pPr>
            <a:r>
              <a:rPr lang="en-US" dirty="0"/>
              <a:t>May 2018 -&gt; </a:t>
            </a:r>
            <a:r>
              <a:rPr lang="en-US" b="1" dirty="0"/>
              <a:t>v1.4.0</a:t>
            </a:r>
          </a:p>
          <a:p>
            <a:pPr marL="0" indent="0">
              <a:buNone/>
            </a:pPr>
            <a:endParaRPr lang="en-US" dirty="0"/>
          </a:p>
          <a:p>
            <a:pPr marL="0" indent="0">
              <a:buNone/>
            </a:pPr>
            <a:r>
              <a:rPr lang="en-US" dirty="0"/>
              <a:t>Great visibility into progress</a:t>
            </a:r>
          </a:p>
        </p:txBody>
      </p:sp>
      <p:sp>
        <p:nvSpPr>
          <p:cNvPr id="3" name="Title 2">
            <a:extLst>
              <a:ext uri="{FF2B5EF4-FFF2-40B4-BE49-F238E27FC236}">
                <a16:creationId xmlns:a16="http://schemas.microsoft.com/office/drawing/2014/main" id="{A0A16E3C-F810-824A-9BFB-C46B1FEDA063}"/>
              </a:ext>
            </a:extLst>
          </p:cNvPr>
          <p:cNvSpPr>
            <a:spLocks noGrp="1"/>
          </p:cNvSpPr>
          <p:nvPr>
            <p:ph type="title"/>
          </p:nvPr>
        </p:nvSpPr>
        <p:spPr/>
        <p:txBody>
          <a:bodyPr>
            <a:normAutofit/>
          </a:bodyPr>
          <a:lstStyle/>
          <a:p>
            <a:r>
              <a:rPr lang="en-US" dirty="0"/>
              <a:t>Azure Provider</a:t>
            </a:r>
          </a:p>
        </p:txBody>
      </p:sp>
      <p:sp>
        <p:nvSpPr>
          <p:cNvPr id="4" name="Text Placeholder 3">
            <a:extLst>
              <a:ext uri="{FF2B5EF4-FFF2-40B4-BE49-F238E27FC236}">
                <a16:creationId xmlns:a16="http://schemas.microsoft.com/office/drawing/2014/main" id="{3431F2F7-5092-1F4B-8D04-70C0ECC99783}"/>
              </a:ext>
            </a:extLst>
          </p:cNvPr>
          <p:cNvSpPr>
            <a:spLocks noGrp="1"/>
          </p:cNvSpPr>
          <p:nvPr>
            <p:ph type="body" sz="quarter" idx="10"/>
          </p:nvPr>
        </p:nvSpPr>
        <p:spPr/>
        <p:txBody>
          <a:bodyPr/>
          <a:lstStyle/>
          <a:p>
            <a:r>
              <a:rPr lang="en-US" dirty="0"/>
              <a:t>https://</a:t>
            </a:r>
            <a:r>
              <a:rPr lang="en-US" dirty="0" err="1"/>
              <a:t>github.com</a:t>
            </a:r>
            <a:r>
              <a:rPr lang="en-US" dirty="0"/>
              <a:t>/terraform-providers/terraform-provider-</a:t>
            </a:r>
            <a:r>
              <a:rPr lang="en-US" dirty="0" err="1"/>
              <a:t>azurerm</a:t>
            </a:r>
            <a:endParaRPr lang="en-US" dirty="0"/>
          </a:p>
        </p:txBody>
      </p:sp>
      <p:pic>
        <p:nvPicPr>
          <p:cNvPr id="5" name="Picture 4">
            <a:extLst>
              <a:ext uri="{FF2B5EF4-FFF2-40B4-BE49-F238E27FC236}">
                <a16:creationId xmlns:a16="http://schemas.microsoft.com/office/drawing/2014/main" id="{7ED8EA51-BD2A-354E-B9CB-BC7A85B8CF0F}"/>
              </a:ext>
            </a:extLst>
          </p:cNvPr>
          <p:cNvPicPr>
            <a:picLocks noChangeAspect="1"/>
          </p:cNvPicPr>
          <p:nvPr/>
        </p:nvPicPr>
        <p:blipFill>
          <a:blip r:embed="rId3"/>
          <a:stretch>
            <a:fillRect/>
          </a:stretch>
        </p:blipFill>
        <p:spPr>
          <a:xfrm>
            <a:off x="12238573" y="4289904"/>
            <a:ext cx="10960093" cy="6870861"/>
          </a:xfrm>
          <a:prstGeom prst="rect">
            <a:avLst/>
          </a:prstGeom>
        </p:spPr>
      </p:pic>
    </p:spTree>
    <p:extLst>
      <p:ext uri="{BB962C8B-B14F-4D97-AF65-F5344CB8AC3E}">
        <p14:creationId xmlns:p14="http://schemas.microsoft.com/office/powerpoint/2010/main" val="399470673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9AF64-FF80-504B-9219-6B0CE7C2955C}"/>
              </a:ext>
            </a:extLst>
          </p:cNvPr>
          <p:cNvSpPr>
            <a:spLocks noGrp="1"/>
          </p:cNvSpPr>
          <p:nvPr>
            <p:ph type="title"/>
          </p:nvPr>
        </p:nvSpPr>
        <p:spPr/>
        <p:txBody>
          <a:bodyPr/>
          <a:lstStyle/>
          <a:p>
            <a:r>
              <a:rPr lang="en-US" dirty="0"/>
              <a:t>Azure Provider Documentation</a:t>
            </a:r>
          </a:p>
        </p:txBody>
      </p:sp>
      <p:sp>
        <p:nvSpPr>
          <p:cNvPr id="4" name="Text Placeholder 3">
            <a:extLst>
              <a:ext uri="{FF2B5EF4-FFF2-40B4-BE49-F238E27FC236}">
                <a16:creationId xmlns:a16="http://schemas.microsoft.com/office/drawing/2014/main" id="{D3F77377-F284-0948-99D5-EDA31470F437}"/>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endParaRPr lang="en-US" dirty="0"/>
          </a:p>
        </p:txBody>
      </p:sp>
      <p:pic>
        <p:nvPicPr>
          <p:cNvPr id="5" name="Picture 4">
            <a:extLst>
              <a:ext uri="{FF2B5EF4-FFF2-40B4-BE49-F238E27FC236}">
                <a16:creationId xmlns:a16="http://schemas.microsoft.com/office/drawing/2014/main" id="{EE335173-EFA6-5C4C-A3C5-44C0D615DE2A}"/>
              </a:ext>
            </a:extLst>
          </p:cNvPr>
          <p:cNvPicPr>
            <a:picLocks noChangeAspect="1"/>
          </p:cNvPicPr>
          <p:nvPr/>
        </p:nvPicPr>
        <p:blipFill>
          <a:blip r:embed="rId2"/>
          <a:stretch>
            <a:fillRect/>
          </a:stretch>
        </p:blipFill>
        <p:spPr>
          <a:xfrm>
            <a:off x="2602509" y="2855758"/>
            <a:ext cx="19445516" cy="9739154"/>
          </a:xfrm>
          <a:prstGeom prst="rect">
            <a:avLst/>
          </a:prstGeom>
        </p:spPr>
      </p:pic>
    </p:spTree>
    <p:extLst>
      <p:ext uri="{BB962C8B-B14F-4D97-AF65-F5344CB8AC3E}">
        <p14:creationId xmlns:p14="http://schemas.microsoft.com/office/powerpoint/2010/main" val="31665809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F65D3-C2F9-8D4E-9D00-9CD357A2A0A0}"/>
              </a:ext>
            </a:extLst>
          </p:cNvPr>
          <p:cNvSpPr>
            <a:spLocks noGrp="1"/>
          </p:cNvSpPr>
          <p:nvPr>
            <p:ph type="body" idx="1"/>
          </p:nvPr>
        </p:nvSpPr>
        <p:spPr/>
        <p:txBody>
          <a:bodyPr/>
          <a:lstStyle/>
          <a:p>
            <a:pPr marL="0" indent="0">
              <a:buNone/>
            </a:pPr>
            <a:endParaRPr lang="en-US" dirty="0"/>
          </a:p>
          <a:p>
            <a:pPr marL="0" indent="0">
              <a:buNone/>
            </a:pPr>
            <a:r>
              <a:rPr lang="en-US" dirty="0"/>
              <a:t>Human-readable configuration (HCL) is designed for human consumption so users can quickly interpret and understand their infrastructure configuration.</a:t>
            </a:r>
          </a:p>
          <a:p>
            <a:pPr marL="0" indent="0">
              <a:buNone/>
            </a:pPr>
            <a:endParaRPr lang="en-US" dirty="0"/>
          </a:p>
          <a:p>
            <a:pPr marL="0" indent="0">
              <a:buNone/>
            </a:pPr>
            <a:r>
              <a:rPr lang="en-US" dirty="0"/>
              <a:t>HCL includes a full JSON parser for machine-generated configurations.</a:t>
            </a:r>
          </a:p>
          <a:p>
            <a:pPr marL="0" indent="0">
              <a:buNone/>
            </a:pPr>
            <a:endParaRPr lang="en-US" dirty="0"/>
          </a:p>
        </p:txBody>
      </p:sp>
      <p:sp>
        <p:nvSpPr>
          <p:cNvPr id="3" name="Title 2">
            <a:extLst>
              <a:ext uri="{FF2B5EF4-FFF2-40B4-BE49-F238E27FC236}">
                <a16:creationId xmlns:a16="http://schemas.microsoft.com/office/drawing/2014/main" id="{3D2E22C0-8245-E74C-8EA5-CE6BDBCF6723}"/>
              </a:ext>
            </a:extLst>
          </p:cNvPr>
          <p:cNvSpPr>
            <a:spLocks noGrp="1"/>
          </p:cNvSpPr>
          <p:nvPr>
            <p:ph type="title"/>
          </p:nvPr>
        </p:nvSpPr>
        <p:spPr/>
        <p:txBody>
          <a:bodyPr>
            <a:normAutofit/>
          </a:bodyPr>
          <a:lstStyle/>
          <a:p>
            <a:r>
              <a:rPr lang="en-US" dirty="0" err="1"/>
              <a:t>Hashicorp</a:t>
            </a:r>
            <a:r>
              <a:rPr lang="en-US" dirty="0"/>
              <a:t> Configuration Language</a:t>
            </a:r>
          </a:p>
        </p:txBody>
      </p:sp>
      <p:sp>
        <p:nvSpPr>
          <p:cNvPr id="10" name="Text Placeholder 9">
            <a:extLst>
              <a:ext uri="{FF2B5EF4-FFF2-40B4-BE49-F238E27FC236}">
                <a16:creationId xmlns:a16="http://schemas.microsoft.com/office/drawing/2014/main" id="{A79A5231-3721-9B4D-8B16-083AE6DF42A2}"/>
              </a:ext>
            </a:extLst>
          </p:cNvPr>
          <p:cNvSpPr>
            <a:spLocks noGrp="1"/>
          </p:cNvSpPr>
          <p:nvPr>
            <p:ph type="body" sz="quarter" idx="10"/>
          </p:nvPr>
        </p:nvSpPr>
        <p:spPr/>
        <p:txBody>
          <a:bodyPr/>
          <a:lstStyle/>
          <a:p>
            <a:r>
              <a:rPr lang="en-US" dirty="0">
                <a:hlinkClick r:id="rId3"/>
              </a:rPr>
              <a:t>https://github.com/hashicorp/hcl</a:t>
            </a:r>
            <a:endParaRPr lang="en-US" dirty="0"/>
          </a:p>
        </p:txBody>
      </p:sp>
      <p:sp>
        <p:nvSpPr>
          <p:cNvPr id="8" name="TextBox 7">
            <a:extLst>
              <a:ext uri="{FF2B5EF4-FFF2-40B4-BE49-F238E27FC236}">
                <a16:creationId xmlns:a16="http://schemas.microsoft.com/office/drawing/2014/main" id="{D8B9BA18-FA49-DF49-98B8-9AE9B1106021}"/>
              </a:ext>
            </a:extLst>
          </p:cNvPr>
          <p:cNvSpPr txBox="1"/>
          <p:nvPr/>
        </p:nvSpPr>
        <p:spPr>
          <a:xfrm>
            <a:off x="18717491" y="10099239"/>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429164960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9D9DC8-C8C5-3E4C-9544-D5009E07E019}"/>
              </a:ext>
            </a:extLst>
          </p:cNvPr>
          <p:cNvSpPr>
            <a:spLocks noGrp="1"/>
          </p:cNvSpPr>
          <p:nvPr>
            <p:ph type="body" sz="half" idx="13"/>
          </p:nvPr>
        </p:nvSpPr>
        <p:spPr/>
        <p:txBody>
          <a:bodyPr>
            <a:normAutofit/>
          </a:bodyPr>
          <a:lstStyle/>
          <a:p>
            <a:pPr marL="0" indent="0">
              <a:spcBef>
                <a:spcPts val="0"/>
              </a:spcBef>
              <a:buNone/>
            </a:pPr>
            <a:r>
              <a:rPr lang="en-US" sz="3600" dirty="0">
                <a:solidFill>
                  <a:srgbClr val="D73A49"/>
                </a:solidFill>
                <a:latin typeface="Menlo" panose="020B0609030804020204" pitchFamily="49" charset="0"/>
                <a:ea typeface="Times New Roman" panose="02020603050405020304" pitchFamily="18" charset="0"/>
              </a:rPr>
              <a:t>resource</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azurerm_resource_group</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myfirstrg</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name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myfirstresourcegroup</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location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eastus</a:t>
            </a:r>
            <a:r>
              <a:rPr lang="en-US" sz="3600" dirty="0">
                <a:solidFill>
                  <a:srgbClr val="22863A"/>
                </a:solidFill>
                <a:latin typeface="Menlo" panose="020B0609030804020204" pitchFamily="49"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p:txBody>
      </p:sp>
      <p:sp>
        <p:nvSpPr>
          <p:cNvPr id="3" name="Text Placeholder 2">
            <a:extLst>
              <a:ext uri="{FF2B5EF4-FFF2-40B4-BE49-F238E27FC236}">
                <a16:creationId xmlns:a16="http://schemas.microsoft.com/office/drawing/2014/main" id="{8AA1CB31-AF41-5144-A404-2D4F1042D88D}"/>
              </a:ext>
            </a:extLst>
          </p:cNvPr>
          <p:cNvSpPr>
            <a:spLocks noGrp="1"/>
          </p:cNvSpPr>
          <p:nvPr>
            <p:ph type="body" sz="quarter" idx="14"/>
          </p:nvPr>
        </p:nvSpPr>
        <p:spPr/>
        <p:txBody>
          <a:bodyPr>
            <a:normAutofit fontScale="55000" lnSpcReduction="20000"/>
          </a:bodyPr>
          <a:lstStyle/>
          <a:p>
            <a:pPr marL="0" indent="0">
              <a:buNone/>
            </a:pPr>
            <a:r>
              <a:rPr lang="en-US" dirty="0" err="1"/>
              <a:t>main.tf</a:t>
            </a:r>
            <a:endParaRPr lang="en-US" dirty="0"/>
          </a:p>
        </p:txBody>
      </p:sp>
      <p:sp>
        <p:nvSpPr>
          <p:cNvPr id="4" name="Text Placeholder 3">
            <a:extLst>
              <a:ext uri="{FF2B5EF4-FFF2-40B4-BE49-F238E27FC236}">
                <a16:creationId xmlns:a16="http://schemas.microsoft.com/office/drawing/2014/main" id="{5BA8BB47-AE78-F247-9753-1C8D2077CDB9}"/>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92A4EC6-4EBD-754C-AE77-0AE1353B0901}"/>
              </a:ext>
            </a:extLst>
          </p:cNvPr>
          <p:cNvSpPr>
            <a:spLocks noGrp="1"/>
          </p:cNvSpPr>
          <p:nvPr>
            <p:ph type="title"/>
          </p:nvPr>
        </p:nvSpPr>
        <p:spPr/>
        <p:txBody>
          <a:bodyPr/>
          <a:lstStyle/>
          <a:p>
            <a:endParaRPr lang="en-US" dirty="0"/>
          </a:p>
        </p:txBody>
      </p:sp>
      <p:sp>
        <p:nvSpPr>
          <p:cNvPr id="30" name="TextBox 29">
            <a:extLst>
              <a:ext uri="{FF2B5EF4-FFF2-40B4-BE49-F238E27FC236}">
                <a16:creationId xmlns:a16="http://schemas.microsoft.com/office/drawing/2014/main" id="{8B9B5285-31B0-604C-ACC7-8766D8A6D497}"/>
              </a:ext>
            </a:extLst>
          </p:cNvPr>
          <p:cNvSpPr txBox="1"/>
          <p:nvPr/>
        </p:nvSpPr>
        <p:spPr>
          <a:xfrm>
            <a:off x="14117782" y="6871130"/>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40115298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4A45E6-2F75-4140-AFB1-C9ECD68DF0FE}"/>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43061E9-C065-4C44-94AD-E2B590D2621D}"/>
              </a:ext>
            </a:extLst>
          </p:cNvPr>
          <p:cNvSpPr>
            <a:spLocks noGrp="1"/>
          </p:cNvSpPr>
          <p:nvPr>
            <p:ph type="title"/>
          </p:nvPr>
        </p:nvSpPr>
        <p:spPr/>
        <p:txBody>
          <a:bodyPr/>
          <a:lstStyle/>
          <a:p>
            <a:r>
              <a:rPr lang="en-US" dirty="0"/>
              <a:t>Terraform in Action</a:t>
            </a:r>
          </a:p>
        </p:txBody>
      </p:sp>
    </p:spTree>
    <p:extLst>
      <p:ext uri="{BB962C8B-B14F-4D97-AF65-F5344CB8AC3E}">
        <p14:creationId xmlns:p14="http://schemas.microsoft.com/office/powerpoint/2010/main" val="301982572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241157-FDE6-B248-BEEC-08FE8CF8FA04}"/>
              </a:ext>
            </a:extLst>
          </p:cNvPr>
          <p:cNvSpPr/>
          <p:nvPr/>
        </p:nvSpPr>
        <p:spPr>
          <a:xfrm>
            <a:off x="6913756" y="4438186"/>
            <a:ext cx="10103006" cy="6289288"/>
          </a:xfrm>
          <a:prstGeom prst="rect">
            <a:avLst/>
          </a:prstGeom>
          <a:solidFill>
            <a:srgbClr val="5C4EE5">
              <a:alpha val="26275"/>
            </a:srgbClr>
          </a:solidFill>
          <a:ln w="76200" cap="flat">
            <a:solidFill>
              <a:srgbClr val="857AE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49</a:t>
            </a:fld>
            <a:endParaRPr/>
          </a:p>
        </p:txBody>
      </p:sp>
      <p:sp>
        <p:nvSpPr>
          <p:cNvPr id="842" name="Shape 842"/>
          <p:cNvSpPr/>
          <p:nvPr/>
        </p:nvSpPr>
        <p:spPr>
          <a:xfrm>
            <a:off x="9429893" y="6026026"/>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847" name="Group 847"/>
          <p:cNvGrpSpPr/>
          <p:nvPr/>
        </p:nvGrpSpPr>
        <p:grpSpPr>
          <a:xfrm>
            <a:off x="11640179" y="7135630"/>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7947763"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rPr dirty="0"/>
              <a:t>Terraform </a:t>
            </a:r>
            <a:r>
              <a:rPr lang="en-US" dirty="0"/>
              <a:t>W</a:t>
            </a:r>
            <a:r>
              <a:rPr dirty="0"/>
              <a:t>orkflow</a:t>
            </a:r>
          </a:p>
        </p:txBody>
      </p:sp>
      <p:sp>
        <p:nvSpPr>
          <p:cNvPr id="850" name="Shape 850"/>
          <p:cNvSpPr/>
          <p:nvPr/>
        </p:nvSpPr>
        <p:spPr>
          <a:xfrm>
            <a:off x="13386084"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rPr dirty="0"/>
              <a:t>Provider</a:t>
            </a:r>
          </a:p>
        </p:txBody>
      </p:sp>
      <p:sp>
        <p:nvSpPr>
          <p:cNvPr id="852" name="Shape 852"/>
          <p:cNvSpPr/>
          <p:nvPr/>
        </p:nvSpPr>
        <p:spPr>
          <a:xfrm>
            <a:off x="10843642" y="8279964"/>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0843642" y="5767295"/>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9" name="Shape 853">
            <a:extLst>
              <a:ext uri="{FF2B5EF4-FFF2-40B4-BE49-F238E27FC236}">
                <a16:creationId xmlns:a16="http://schemas.microsoft.com/office/drawing/2014/main" id="{6CBD721F-F2C4-3F45-B1E4-CFD3A142E84E}"/>
              </a:ext>
            </a:extLst>
          </p:cNvPr>
          <p:cNvSpPr/>
          <p:nvPr/>
        </p:nvSpPr>
        <p:spPr>
          <a:xfrm>
            <a:off x="6940091" y="444572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rPr lang="en-US" dirty="0" err="1"/>
              <a:t>Init</a:t>
            </a:r>
            <a:r>
              <a:rPr dirty="0"/>
              <a:t> </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p:cNvSpPr>
          <p:nvPr>
            <p:ph type="title"/>
          </p:nvPr>
        </p:nvSpPr>
        <p:spPr>
          <a:prstGeom prst="rect">
            <a:avLst/>
          </a:prstGeom>
        </p:spPr>
        <p:txBody>
          <a:bodyPr/>
          <a:lstStyle/>
          <a:p>
            <a:r>
              <a:rPr dirty="0"/>
              <a:t>Agenda</a:t>
            </a:r>
          </a:p>
        </p:txBody>
      </p:sp>
      <p:sp>
        <p:nvSpPr>
          <p:cNvPr id="2" name="Text Placeholder 1">
            <a:extLst>
              <a:ext uri="{FF2B5EF4-FFF2-40B4-BE49-F238E27FC236}">
                <a16:creationId xmlns:a16="http://schemas.microsoft.com/office/drawing/2014/main" id="{31341A87-AC6E-7E41-A552-8AEDE94B809B}"/>
              </a:ext>
            </a:extLst>
          </p:cNvPr>
          <p:cNvSpPr>
            <a:spLocks noGrp="1"/>
          </p:cNvSpPr>
          <p:nvPr>
            <p:ph type="body" sz="half" idx="1"/>
          </p:nvPr>
        </p:nvSpPr>
        <p:spPr/>
        <p:txBody>
          <a:bodyPr>
            <a:normAutofit fontScale="92500" lnSpcReduction="10000"/>
          </a:bodyPr>
          <a:lstStyle/>
          <a:p>
            <a:pPr marL="444500" indent="-444500">
              <a:lnSpc>
                <a:spcPct val="150000"/>
              </a:lnSpc>
              <a:buChar char="‣"/>
              <a:defRPr b="0" spc="96">
                <a:solidFill>
                  <a:srgbClr val="44546A"/>
                </a:solidFill>
                <a:latin typeface="Verdana"/>
                <a:ea typeface="Verdana"/>
                <a:cs typeface="Verdana"/>
                <a:sym typeface="Verdana"/>
              </a:defRPr>
            </a:pPr>
            <a:r>
              <a:rPr lang="en-US" dirty="0"/>
              <a:t>Introductions and Overview</a:t>
            </a:r>
          </a:p>
          <a:p>
            <a:pPr marL="444500" indent="-444500">
              <a:lnSpc>
                <a:spcPct val="150000"/>
              </a:lnSpc>
              <a:buChar char="‣"/>
              <a:defRPr b="0" spc="96">
                <a:solidFill>
                  <a:srgbClr val="44546A"/>
                </a:solidFill>
                <a:latin typeface="Verdana"/>
                <a:ea typeface="Verdana"/>
                <a:cs typeface="Verdana"/>
                <a:sym typeface="Verdana"/>
              </a:defRPr>
            </a:pPr>
            <a:r>
              <a:rPr lang="en-US" dirty="0"/>
              <a:t>Terraform Workflow</a:t>
            </a:r>
          </a:p>
          <a:p>
            <a:pPr marL="444500" indent="-444500">
              <a:lnSpc>
                <a:spcPct val="150000"/>
              </a:lnSpc>
              <a:buChar char="‣"/>
              <a:defRPr b="0" spc="96">
                <a:solidFill>
                  <a:srgbClr val="44546A"/>
                </a:solidFill>
                <a:latin typeface="Verdana"/>
                <a:ea typeface="Verdana"/>
                <a:cs typeface="Verdana"/>
                <a:sym typeface="Verdana"/>
              </a:defRPr>
            </a:pPr>
            <a:r>
              <a:rPr lang="en-US" dirty="0"/>
              <a:t>Lab: Connecting to Azure</a:t>
            </a:r>
          </a:p>
          <a:p>
            <a:pPr marL="444500" indent="-444500">
              <a:lnSpc>
                <a:spcPct val="150000"/>
              </a:lnSpc>
              <a:buChar char="‣"/>
              <a:defRPr b="0" spc="96">
                <a:solidFill>
                  <a:srgbClr val="44546A"/>
                </a:solidFill>
                <a:latin typeface="Verdana"/>
                <a:ea typeface="Verdana"/>
                <a:cs typeface="Verdana"/>
                <a:sym typeface="Verdana"/>
              </a:defRPr>
            </a:pPr>
            <a:r>
              <a:rPr lang="en-US" dirty="0"/>
              <a:t>Terraform Configuration</a:t>
            </a:r>
          </a:p>
          <a:p>
            <a:pPr marL="444500" indent="-444500">
              <a:lnSpc>
                <a:spcPct val="150000"/>
              </a:lnSpc>
              <a:buChar char="‣"/>
              <a:defRPr b="0" spc="96">
                <a:solidFill>
                  <a:srgbClr val="44546A"/>
                </a:solidFill>
                <a:latin typeface="Verdana"/>
                <a:ea typeface="Verdana"/>
                <a:cs typeface="Verdana"/>
                <a:sym typeface="Verdana"/>
              </a:defRPr>
            </a:pPr>
            <a:r>
              <a:rPr lang="en-US" dirty="0"/>
              <a:t>Lab: Provision Azure Virtual Machines</a:t>
            </a:r>
          </a:p>
          <a:p>
            <a:pPr marL="444500" indent="-444500">
              <a:lnSpc>
                <a:spcPct val="150000"/>
              </a:lnSpc>
              <a:buChar char="‣"/>
              <a:defRPr b="0" spc="96">
                <a:solidFill>
                  <a:srgbClr val="44546A"/>
                </a:solidFill>
                <a:latin typeface="Verdana"/>
                <a:ea typeface="Verdana"/>
                <a:cs typeface="Verdana"/>
                <a:sym typeface="Verdana"/>
              </a:defRPr>
            </a:pPr>
            <a:r>
              <a:rPr lang="en-US" dirty="0"/>
              <a:t>Terraform Internals &amp; Modules</a:t>
            </a:r>
          </a:p>
          <a:p>
            <a:pPr marL="444500" indent="-444500">
              <a:lnSpc>
                <a:spcPct val="150000"/>
              </a:lnSpc>
              <a:buChar char="‣"/>
              <a:defRPr b="0" spc="96">
                <a:solidFill>
                  <a:srgbClr val="44546A"/>
                </a:solidFill>
                <a:latin typeface="Verdana"/>
                <a:ea typeface="Verdana"/>
                <a:cs typeface="Verdana"/>
                <a:sym typeface="Verdana"/>
              </a:defRPr>
            </a:pPr>
            <a:r>
              <a:rPr lang="en-US" dirty="0"/>
              <a:t>Lab: Provision Modules</a:t>
            </a:r>
          </a:p>
          <a:p>
            <a:endParaRPr lang="en-US" dirty="0"/>
          </a:p>
        </p:txBody>
      </p:sp>
      <p:sp>
        <p:nvSpPr>
          <p:cNvPr id="3" name="Text Placeholder 2">
            <a:extLst>
              <a:ext uri="{FF2B5EF4-FFF2-40B4-BE49-F238E27FC236}">
                <a16:creationId xmlns:a16="http://schemas.microsoft.com/office/drawing/2014/main" id="{3758B688-F2C5-8B49-B883-FE58D85D8C79}"/>
              </a:ext>
            </a:extLst>
          </p:cNvPr>
          <p:cNvSpPr>
            <a:spLocks noGrp="1"/>
          </p:cNvSpPr>
          <p:nvPr>
            <p:ph type="body" sz="half" idx="13"/>
          </p:nvPr>
        </p:nvSpPr>
        <p:spPr/>
        <p:txBody>
          <a:bodyPr>
            <a:normAutofit fontScale="62500" lnSpcReduction="20000"/>
          </a:bodyPr>
          <a:lstStyle/>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Working Lunch</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Overview of Terraform Enterprise</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Terraform Enterprise - Workspaces</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Terraform Enterprise - Private Module Registry</a:t>
            </a:r>
          </a:p>
          <a:p>
            <a:pPr marL="444500" indent="-444500">
              <a:lnSpc>
                <a:spcPct val="150000"/>
              </a:lnSpc>
              <a:spcBef>
                <a:spcPts val="1600"/>
              </a:spcBef>
              <a:buChar char="‣"/>
              <a:defRPr b="0" spc="96">
                <a:solidFill>
                  <a:srgbClr val="44546A"/>
                </a:solidFill>
                <a:latin typeface="Verdana"/>
                <a:ea typeface="Verdana"/>
                <a:cs typeface="Verdana"/>
                <a:sym typeface="Verdana"/>
              </a:defRPr>
            </a:pPr>
            <a:r>
              <a:rPr lang="en-US" dirty="0"/>
              <a:t>Terraform Enterprise - Sentinel</a:t>
            </a:r>
          </a:p>
          <a:p>
            <a:pPr marL="0" indent="0">
              <a:buNone/>
            </a:pPr>
            <a:endParaRPr lang="en-US" dirty="0"/>
          </a:p>
        </p:txBody>
      </p:sp>
      <p:sp>
        <p:nvSpPr>
          <p:cNvPr id="717" name="Shape 71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718" name="Shape 718"/>
          <p:cNvSpPr/>
          <p:nvPr/>
        </p:nvSpPr>
        <p:spPr>
          <a:xfrm>
            <a:off x="7498188" y="10838672"/>
            <a:ext cx="695060" cy="1204815"/>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endParaRPr dirty="0"/>
          </a:p>
        </p:txBody>
      </p:sp>
    </p:spTree>
    <p:extLst>
      <p:ext uri="{BB962C8B-B14F-4D97-AF65-F5344CB8AC3E}">
        <p14:creationId xmlns:p14="http://schemas.microsoft.com/office/powerpoint/2010/main" val="2399927886"/>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510534-77EE-024C-AAE1-922CBFB396A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E343AF7-0330-7545-A448-EC6E34ED4DA2}"/>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5828328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EB3B-84DF-7242-8422-ECDA5E5CC43D}"/>
              </a:ext>
            </a:extLst>
          </p:cNvPr>
          <p:cNvPicPr>
            <a:picLocks noChangeAspect="1"/>
          </p:cNvPicPr>
          <p:nvPr/>
        </p:nvPicPr>
        <p:blipFill>
          <a:blip r:embed="rId3"/>
          <a:stretch>
            <a:fillRect/>
          </a:stretch>
        </p:blipFill>
        <p:spPr>
          <a:xfrm>
            <a:off x="5929228" y="2583112"/>
            <a:ext cx="12446765" cy="2903287"/>
          </a:xfrm>
          <a:prstGeom prst="rect">
            <a:avLst/>
          </a:prstGeom>
        </p:spPr>
      </p:pic>
    </p:spTree>
    <p:extLst>
      <p:ext uri="{BB962C8B-B14F-4D97-AF65-F5344CB8AC3E}">
        <p14:creationId xmlns:p14="http://schemas.microsoft.com/office/powerpoint/2010/main" val="162100778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F2FC27-E45A-B745-ACF0-975EFC8CC70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33170" y="2720897"/>
            <a:ext cx="15723219" cy="9532267"/>
          </a:xfrm>
          <a:prstGeom prst="rect">
            <a:avLst/>
          </a:prstGeom>
        </p:spPr>
      </p:pic>
    </p:spTree>
    <p:extLst>
      <p:ext uri="{BB962C8B-B14F-4D97-AF65-F5344CB8AC3E}">
        <p14:creationId xmlns:p14="http://schemas.microsoft.com/office/powerpoint/2010/main" val="73793381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2D8F6C-0FAB-3D45-A55E-40E36E16A293}"/>
              </a:ext>
            </a:extLst>
          </p:cNvPr>
          <p:cNvPicPr>
            <a:picLocks noChangeAspect="1"/>
          </p:cNvPicPr>
          <p:nvPr/>
        </p:nvPicPr>
        <p:blipFill>
          <a:blip r:embed="rId3"/>
          <a:stretch>
            <a:fillRect/>
          </a:stretch>
        </p:blipFill>
        <p:spPr>
          <a:xfrm>
            <a:off x="6102969" y="2543252"/>
            <a:ext cx="12653381" cy="9757042"/>
          </a:xfrm>
          <a:prstGeom prst="rect">
            <a:avLst/>
          </a:prstGeom>
        </p:spPr>
      </p:pic>
    </p:spTree>
    <p:extLst>
      <p:ext uri="{BB962C8B-B14F-4D97-AF65-F5344CB8AC3E}">
        <p14:creationId xmlns:p14="http://schemas.microsoft.com/office/powerpoint/2010/main" val="399339039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999B5D-B2E5-5E4D-AAB4-987EAA7C717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238"/>
          <a:stretch/>
        </p:blipFill>
        <p:spPr>
          <a:xfrm>
            <a:off x="6110868" y="2461321"/>
            <a:ext cx="11797991" cy="9403577"/>
          </a:xfrm>
          <a:prstGeom prst="rect">
            <a:avLst/>
          </a:prstGeom>
        </p:spPr>
      </p:pic>
    </p:spTree>
    <p:extLst>
      <p:ext uri="{BB962C8B-B14F-4D97-AF65-F5344CB8AC3E}">
        <p14:creationId xmlns:p14="http://schemas.microsoft.com/office/powerpoint/2010/main" val="304340148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6DD496-4300-6247-B868-CBD5D8895D20}"/>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24EAF76-0932-574E-B827-8E2F29AFB55B}"/>
              </a:ext>
            </a:extLst>
          </p:cNvPr>
          <p:cNvSpPr>
            <a:spLocks noGrp="1"/>
          </p:cNvSpPr>
          <p:nvPr>
            <p:ph type="title"/>
          </p:nvPr>
        </p:nvSpPr>
        <p:spPr/>
        <p:txBody>
          <a:bodyPr/>
          <a:lstStyle/>
          <a:p>
            <a:r>
              <a:rPr lang="en-US" dirty="0"/>
              <a:t>Terraform Configuration</a:t>
            </a:r>
          </a:p>
        </p:txBody>
      </p:sp>
    </p:spTree>
    <p:extLst>
      <p:ext uri="{BB962C8B-B14F-4D97-AF65-F5344CB8AC3E}">
        <p14:creationId xmlns:p14="http://schemas.microsoft.com/office/powerpoint/2010/main" val="247584506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8E8B9-1029-3947-ABBA-422AB0DA72A3}"/>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required_version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0.11.7"</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A884D9-F74C-924E-966F-1E2B31AF20F2}"/>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E247F303-F51C-1548-90B3-D561B63310F4}"/>
              </a:ext>
            </a:extLst>
          </p:cNvPr>
          <p:cNvSpPr>
            <a:spLocks noGrp="1"/>
          </p:cNvSpPr>
          <p:nvPr>
            <p:ph type="body" sz="quarter" idx="10"/>
          </p:nvPr>
        </p:nvSpPr>
        <p:spPr/>
        <p:txBody>
          <a:bodyPr/>
          <a:lstStyle/>
          <a:p>
            <a:r>
              <a:rPr lang="en-US" dirty="0">
                <a:hlinkClick r:id="rId3"/>
              </a:rPr>
              <a:t>https://</a:t>
            </a:r>
            <a:r>
              <a:rPr lang="en-US" dirty="0" err="1">
                <a:hlinkClick r:id="rId3"/>
              </a:rPr>
              <a:t>www.terraform.io</a:t>
            </a:r>
            <a:r>
              <a:rPr lang="en-US" dirty="0">
                <a:hlinkClick r:id="rId3"/>
              </a:rPr>
              <a:t>/docs/configuration/</a:t>
            </a:r>
            <a:r>
              <a:rPr lang="en-US" dirty="0" err="1">
                <a:hlinkClick r:id="rId3"/>
              </a:rPr>
              <a:t>terraform.html</a:t>
            </a:r>
            <a:endParaRPr lang="en-US" dirty="0"/>
          </a:p>
        </p:txBody>
      </p:sp>
      <p:graphicFrame>
        <p:nvGraphicFramePr>
          <p:cNvPr id="7" name="Table 6">
            <a:extLst>
              <a:ext uri="{FF2B5EF4-FFF2-40B4-BE49-F238E27FC236}">
                <a16:creationId xmlns:a16="http://schemas.microsoft.com/office/drawing/2014/main" id="{400A2F90-F689-EF47-816D-2937C4C5BBC4}"/>
              </a:ext>
            </a:extLst>
          </p:cNvPr>
          <p:cNvGraphicFramePr>
            <a:graphicFrameLocks noGrp="1"/>
          </p:cNvGraphicFramePr>
          <p:nvPr>
            <p:extLst>
              <p:ext uri="{D42A27DB-BD31-4B8C-83A1-F6EECF244321}">
                <p14:modId xmlns:p14="http://schemas.microsoft.com/office/powerpoint/2010/main" val="3086960843"/>
              </p:ext>
            </p:extLst>
          </p:nvPr>
        </p:nvGraphicFramePr>
        <p:xfrm>
          <a:off x="6358466" y="7273943"/>
          <a:ext cx="16840200" cy="5317068"/>
        </p:xfrm>
        <a:graphic>
          <a:graphicData uri="http://schemas.openxmlformats.org/drawingml/2006/table">
            <a:tbl>
              <a:tblPr bandRow="1">
                <a:tableStyleId>{CF821DB8-F4EB-4A41-A1BA-3FCAFE7338EE}</a:tableStyleId>
              </a:tblPr>
              <a:tblGrid>
                <a:gridCol w="3606800">
                  <a:extLst>
                    <a:ext uri="{9D8B030D-6E8A-4147-A177-3AD203B41FA5}">
                      <a16:colId xmlns:a16="http://schemas.microsoft.com/office/drawing/2014/main" val="627481481"/>
                    </a:ext>
                  </a:extLst>
                </a:gridCol>
                <a:gridCol w="9144000">
                  <a:extLst>
                    <a:ext uri="{9D8B030D-6E8A-4147-A177-3AD203B41FA5}">
                      <a16:colId xmlns:a16="http://schemas.microsoft.com/office/drawing/2014/main" val="1986468216"/>
                    </a:ext>
                  </a:extLst>
                </a:gridCol>
                <a:gridCol w="4089400">
                  <a:extLst>
                    <a:ext uri="{9D8B030D-6E8A-4147-A177-3AD203B41FA5}">
                      <a16:colId xmlns:a16="http://schemas.microsoft.com/office/drawing/2014/main" val="3743842009"/>
                    </a:ext>
                  </a:extLst>
                </a:gridCol>
              </a:tblGrid>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Exact version equality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0.11.7</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12155319"/>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Exclude version</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0.11.6</a:t>
                      </a:r>
                    </a:p>
                  </a:txBody>
                  <a:tcPr/>
                </a:tc>
                <a:extLst>
                  <a:ext uri="{0D108BD9-81ED-4DB2-BD59-A6C34878D82A}">
                    <a16:rowId xmlns:a16="http://schemas.microsoft.com/office/drawing/2014/main" val="1674593428"/>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&gt;= &lt; &lt;=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Version comparison</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0.11.4</a:t>
                      </a:r>
                    </a:p>
                  </a:txBody>
                  <a:tcPr/>
                </a:tc>
                <a:extLst>
                  <a:ext uri="{0D108BD9-81ED-4DB2-BD59-A6C34878D82A}">
                    <a16:rowId xmlns:a16="http://schemas.microsoft.com/office/drawing/2014/main" val="3604308214"/>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Pessimistic constraint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0.11.7</a:t>
                      </a:r>
                    </a:p>
                  </a:txBody>
                  <a:tcPr/>
                </a:tc>
                <a:extLst>
                  <a:ext uri="{0D108BD9-81ED-4DB2-BD59-A6C34878D82A}">
                    <a16:rowId xmlns:a16="http://schemas.microsoft.com/office/drawing/2014/main" val="2677292650"/>
                  </a:ext>
                </a:extLst>
              </a:tr>
            </a:tbl>
          </a:graphicData>
        </a:graphic>
      </p:graphicFrame>
    </p:spTree>
    <p:extLst>
      <p:ext uri="{BB962C8B-B14F-4D97-AF65-F5344CB8AC3E}">
        <p14:creationId xmlns:p14="http://schemas.microsoft.com/office/powerpoint/2010/main" val="37243361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01088-6D14-8A40-9EAD-BE8825C85911}"/>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"1.4.0"</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E344BA24-BF32-9E4B-9A4D-F68B8D70CBD1}"/>
              </a:ext>
            </a:extLst>
          </p:cNvPr>
          <p:cNvSpPr>
            <a:spLocks noGrp="1"/>
          </p:cNvSpPr>
          <p:nvPr>
            <p:ph type="title"/>
          </p:nvPr>
        </p:nvSpPr>
        <p:spPr/>
        <p:txBody>
          <a:bodyPr>
            <a:normAutofit/>
          </a:bodyPr>
          <a:lstStyle/>
          <a:p>
            <a:r>
              <a:rPr lang="en-US" dirty="0" err="1"/>
              <a:t>AzureRm</a:t>
            </a:r>
            <a:r>
              <a:rPr lang="en-US" dirty="0"/>
              <a:t> Provider</a:t>
            </a:r>
          </a:p>
        </p:txBody>
      </p:sp>
      <p:sp>
        <p:nvSpPr>
          <p:cNvPr id="4" name="Text Placeholder 3">
            <a:extLst>
              <a:ext uri="{FF2B5EF4-FFF2-40B4-BE49-F238E27FC236}">
                <a16:creationId xmlns:a16="http://schemas.microsoft.com/office/drawing/2014/main" id="{0FE484EE-A9F4-1142-BCBD-DBCD662ED3B9}"/>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r>
              <a:rPr lang="en-US" dirty="0"/>
              <a:t>/</a:t>
            </a:r>
            <a:r>
              <a:rPr lang="en-US" dirty="0" err="1"/>
              <a:t>index.html</a:t>
            </a:r>
            <a:endParaRPr lang="en-US" dirty="0"/>
          </a:p>
        </p:txBody>
      </p:sp>
    </p:spTree>
    <p:extLst>
      <p:ext uri="{BB962C8B-B14F-4D97-AF65-F5344CB8AC3E}">
        <p14:creationId xmlns:p14="http://schemas.microsoft.com/office/powerpoint/2010/main" val="644721764"/>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428CCE-F3C9-B144-BB7B-926610EDA311}"/>
              </a:ext>
            </a:extLst>
          </p:cNvPr>
          <p:cNvSpPr>
            <a:spLocks noGrp="1"/>
          </p:cNvSpPr>
          <p:nvPr>
            <p:ph type="body" idx="1"/>
          </p:nvPr>
        </p:nvSpPr>
        <p:spPr/>
        <p:txBody>
          <a:bodyPr/>
          <a:lstStyle/>
          <a:p>
            <a:pPr marL="0" indent="0">
              <a:buNone/>
            </a:pPr>
            <a:endParaRPr lang="en-US" dirty="0"/>
          </a:p>
          <a:p>
            <a:pPr marL="0" indent="0">
              <a:buNone/>
            </a:pPr>
            <a:r>
              <a:rPr lang="en-US" dirty="0"/>
              <a:t>Azure CLI</a:t>
            </a:r>
          </a:p>
          <a:p>
            <a:pPr marL="0" indent="0">
              <a:buNone/>
            </a:pPr>
            <a:endParaRPr lang="en-US" dirty="0">
              <a:solidFill>
                <a:srgbClr val="A31515"/>
              </a:solidFill>
              <a:latin typeface="Menlo" panose="020B0609030804020204" pitchFamily="49" charset="0"/>
            </a:endParaRPr>
          </a:p>
          <a:p>
            <a:pPr marL="0" indent="0">
              <a:buNone/>
            </a:pPr>
            <a:r>
              <a:rPr lang="en-US" dirty="0" err="1">
                <a:solidFill>
                  <a:srgbClr val="A31515"/>
                </a:solidFill>
                <a:latin typeface="Menlo" panose="020B0609030804020204" pitchFamily="49" charset="0"/>
              </a:rPr>
              <a:t>az</a:t>
            </a:r>
            <a:r>
              <a:rPr lang="en-US" dirty="0">
                <a:solidFill>
                  <a:srgbClr val="A31515"/>
                </a:solidFill>
                <a:latin typeface="Menlo" panose="020B0609030804020204" pitchFamily="49" charset="0"/>
              </a:rPr>
              <a:t> login</a:t>
            </a:r>
          </a:p>
          <a:p>
            <a:pPr marL="0" indent="0">
              <a:buNone/>
            </a:pPr>
            <a:endParaRPr lang="en-US" dirty="0"/>
          </a:p>
          <a:p>
            <a:r>
              <a:rPr lang="en-US" dirty="0"/>
              <a:t>Uses your own credentials</a:t>
            </a:r>
          </a:p>
          <a:p>
            <a:r>
              <a:rPr lang="en-US" dirty="0"/>
              <a:t>Great for local development</a:t>
            </a:r>
          </a:p>
          <a:p>
            <a:r>
              <a:rPr lang="en-US" dirty="0"/>
              <a:t>Also how the Azure Cloud Shell works</a:t>
            </a:r>
          </a:p>
        </p:txBody>
      </p:sp>
      <p:sp>
        <p:nvSpPr>
          <p:cNvPr id="3" name="Title 2">
            <a:extLst>
              <a:ext uri="{FF2B5EF4-FFF2-40B4-BE49-F238E27FC236}">
                <a16:creationId xmlns:a16="http://schemas.microsoft.com/office/drawing/2014/main" id="{D56D4A79-C60A-CA41-9E7B-0046F3C5F3BD}"/>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CD3AC592-FB0C-7943-82D5-B422A7896EC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66467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r>
              <a:rPr lang="en-US" dirty="0"/>
              <a:t>Preferred for shared environments</a:t>
            </a:r>
          </a:p>
          <a:p>
            <a:r>
              <a:rPr lang="en-US" dirty="0"/>
              <a:t>Works well in automation</a:t>
            </a:r>
          </a:p>
          <a:p>
            <a:r>
              <a:rPr lang="en-US" dirty="0"/>
              <a:t>Also how Terraform Enterprise works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8461942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err="1"/>
              <a:t>Hashicorp</a:t>
            </a:r>
            <a:endParaRPr lang="en-US" dirty="0"/>
          </a:p>
        </p:txBody>
      </p:sp>
    </p:spTree>
    <p:extLst>
      <p:ext uri="{BB962C8B-B14F-4D97-AF65-F5344CB8AC3E}">
        <p14:creationId xmlns:p14="http://schemas.microsoft.com/office/powerpoint/2010/main" val="266794303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5483531"/>
            <a:ext cx="14122400" cy="49736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spcBef>
                <a:spcPts val="0"/>
              </a:spcBef>
            </a:pP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"1.4.0"</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subscription_id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"SUBSCRIPTION-ID"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client_secret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"CLIENT-SECRET"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tenant_id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"TENANT-ID"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398036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6537153"/>
            <a:ext cx="14122400" cy="28664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ARM_TENANT_ID=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ARM_SUBSCRIPTION_ID=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ARM_CLIENT_SECRET=</a:t>
            </a:r>
          </a:p>
        </p:txBody>
      </p:sp>
    </p:spTree>
    <p:extLst>
      <p:ext uri="{BB962C8B-B14F-4D97-AF65-F5344CB8AC3E}">
        <p14:creationId xmlns:p14="http://schemas.microsoft.com/office/powerpoint/2010/main" val="237015833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AF7005-CB1E-934E-AC9A-6FCD7E93DAEA}"/>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1828B9A8-6970-644B-B3F6-D392053F601E}"/>
              </a:ext>
            </a:extLst>
          </p:cNvPr>
          <p:cNvSpPr>
            <a:spLocks noGrp="1"/>
          </p:cNvSpPr>
          <p:nvPr>
            <p:ph type="title"/>
          </p:nvPr>
        </p:nvSpPr>
        <p:spPr/>
        <p:txBody>
          <a:bodyPr/>
          <a:lstStyle/>
          <a:p>
            <a:r>
              <a:rPr lang="en-US" dirty="0"/>
              <a:t>Azure Location</a:t>
            </a:r>
          </a:p>
        </p:txBody>
      </p:sp>
      <p:sp>
        <p:nvSpPr>
          <p:cNvPr id="4" name="Text Placeholder 3">
            <a:extLst>
              <a:ext uri="{FF2B5EF4-FFF2-40B4-BE49-F238E27FC236}">
                <a16:creationId xmlns:a16="http://schemas.microsoft.com/office/drawing/2014/main" id="{C4374BC3-59C2-164F-9392-76F6D3E1A6F7}"/>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18E6B9E9-E351-574A-8AED-8D9EDB6017F3}"/>
              </a:ext>
            </a:extLst>
          </p:cNvPr>
          <p:cNvSpPr/>
          <p:nvPr/>
        </p:nvSpPr>
        <p:spPr>
          <a:xfrm>
            <a:off x="1451869" y="4776221"/>
            <a:ext cx="14681200" cy="6388287"/>
          </a:xfrm>
          <a:prstGeom prst="rect">
            <a:avLst/>
          </a:prstGeom>
        </p:spPr>
        <p:txBody>
          <a:bodyPr wrap="square">
            <a:spAutoFit/>
          </a:bodyPr>
          <a:lstStyle/>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a:t>
            </a:r>
            <a:r>
              <a:rPr lang="en-US" b="0" dirty="0" err="1">
                <a:solidFill>
                  <a:srgbClr val="22863A"/>
                </a:solidFill>
                <a:latin typeface="Menlo" panose="020B0609030804020204" pitchFamily="49" charset="0"/>
              </a:rPr>
              <a:t>eastus</a:t>
            </a:r>
            <a:r>
              <a:rPr lang="en-US" b="0" dirty="0">
                <a:solidFill>
                  <a:srgbClr val="22863A"/>
                </a:solidFill>
                <a:latin typeface="Menlo" panose="020B0609030804020204" pitchFamily="49" charset="0"/>
              </a:rPr>
              <a:t>"</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a:p>
            <a:br>
              <a:rPr lang="en-US" b="0" dirty="0">
                <a:solidFill>
                  <a:srgbClr val="24292E"/>
                </a:solidFill>
                <a:latin typeface="Menlo" panose="020B0609030804020204" pitchFamily="49" charset="0"/>
              </a:rPr>
            </a:br>
            <a:endParaRPr lang="en-US" b="0" dirty="0">
              <a:solidFill>
                <a:srgbClr val="24292E"/>
              </a:solidFill>
              <a:latin typeface="Menlo" panose="020B0609030804020204" pitchFamily="49" charset="0"/>
            </a:endParaRPr>
          </a:p>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“East US”</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p:txBody>
      </p:sp>
    </p:spTree>
    <p:extLst>
      <p:ext uri="{BB962C8B-B14F-4D97-AF65-F5344CB8AC3E}">
        <p14:creationId xmlns:p14="http://schemas.microsoft.com/office/powerpoint/2010/main" val="429047329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00 - Getting Started</a:t>
            </a:r>
          </a:p>
          <a:p>
            <a:r>
              <a:rPr lang="en-US" dirty="0"/>
              <a:t>01 - </a:t>
            </a: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61687758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CCA469-6BD0-7B42-99A8-A553D74FDDA3}"/>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D010F42B-B19C-C14D-8975-AA9214988D18}"/>
              </a:ext>
            </a:extLst>
          </p:cNvPr>
          <p:cNvSpPr>
            <a:spLocks noGrp="1"/>
          </p:cNvSpPr>
          <p:nvPr>
            <p:ph type="title"/>
          </p:nvPr>
        </p:nvSpPr>
        <p:spPr/>
        <p:txBody>
          <a:bodyPr/>
          <a:lstStyle/>
          <a:p>
            <a:r>
              <a:rPr lang="en-US" dirty="0"/>
              <a:t>Terraform State</a:t>
            </a:r>
          </a:p>
        </p:txBody>
      </p:sp>
    </p:spTree>
    <p:extLst>
      <p:ext uri="{BB962C8B-B14F-4D97-AF65-F5344CB8AC3E}">
        <p14:creationId xmlns:p14="http://schemas.microsoft.com/office/powerpoint/2010/main" val="297008640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normAutofit/>
          </a:bodyPr>
          <a:lstStyle/>
          <a:p>
            <a:pPr marL="0" indent="0">
              <a:buNone/>
            </a:pPr>
            <a:endParaRPr lang="en-US" dirty="0"/>
          </a:p>
          <a:p>
            <a:pPr marL="0" indent="0">
              <a:buNone/>
            </a:pPr>
            <a:r>
              <a:rPr lang="en-US" dirty="0"/>
              <a:t>File that stores state about your managed infrastructure</a:t>
            </a:r>
          </a:p>
          <a:p>
            <a:pPr marL="0" indent="0">
              <a:buNone/>
            </a:pPr>
            <a:endParaRPr lang="en-US" dirty="0"/>
          </a:p>
          <a:p>
            <a:pPr marL="0" indent="0">
              <a:buNone/>
            </a:pPr>
            <a:r>
              <a:rPr lang="en-US" dirty="0"/>
              <a:t>Keeps track of resource metadata</a:t>
            </a:r>
          </a:p>
          <a:p>
            <a:pPr marL="0" indent="0">
              <a:buNone/>
            </a:pPr>
            <a:endParaRPr lang="en-US" dirty="0"/>
          </a:p>
          <a:p>
            <a:pPr marL="0" indent="0">
              <a:buNone/>
            </a:pPr>
            <a:r>
              <a:rPr lang="en-US" dirty="0"/>
              <a:t>Used to map real world resources to your configuration.</a:t>
            </a:r>
          </a:p>
          <a:p>
            <a:pPr marL="0" indent="0">
              <a:buNone/>
            </a:pPr>
            <a:endParaRPr lang="en-US" dirty="0"/>
          </a:p>
          <a:p>
            <a:pPr marL="0" indent="0">
              <a:buNone/>
            </a:pPr>
            <a:r>
              <a:rPr lang="en-US" dirty="0"/>
              <a:t>Local</a:t>
            </a:r>
            <a:r>
              <a:rPr lang="en-US" dirty="0">
                <a:solidFill>
                  <a:srgbClr val="A31515"/>
                </a:solidFill>
                <a:latin typeface="Menlo" panose="020B0609030804020204" pitchFamily="49" charset="0"/>
              </a:rPr>
              <a:t> </a:t>
            </a:r>
            <a:r>
              <a:rPr lang="en-US" dirty="0" err="1">
                <a:solidFill>
                  <a:srgbClr val="A31515"/>
                </a:solidFill>
                <a:latin typeface="Menlo" panose="020B0609030804020204" pitchFamily="49" charset="0"/>
              </a:rPr>
              <a:t>terraform.tfstate</a:t>
            </a:r>
            <a:r>
              <a:rPr lang="en-US" dirty="0"/>
              <a:t> file by default</a:t>
            </a:r>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p>
        </p:txBody>
      </p:sp>
    </p:spTree>
    <p:extLst>
      <p:ext uri="{BB962C8B-B14F-4D97-AF65-F5344CB8AC3E}">
        <p14:creationId xmlns:p14="http://schemas.microsoft.com/office/powerpoint/2010/main" val="391204012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a:p>
            <a:pPr marL="0" indent="0">
              <a:buNone/>
            </a:pPr>
            <a:r>
              <a:rPr lang="en-US" b="1" dirty="0" err="1"/>
              <a:t>Config</a:t>
            </a:r>
            <a:r>
              <a:rPr lang="en-US" b="1" dirty="0"/>
              <a:t>: 	</a:t>
            </a:r>
            <a:r>
              <a:rPr lang="en-US" u="sng" dirty="0"/>
              <a:t>Desired</a:t>
            </a:r>
            <a:r>
              <a:rPr lang="en-US" dirty="0"/>
              <a:t> State</a:t>
            </a:r>
          </a:p>
          <a:p>
            <a:pPr marL="0" indent="0">
              <a:buNone/>
            </a:pPr>
            <a:r>
              <a:rPr lang="en-US" b="1" dirty="0"/>
              <a:t>State: 	</a:t>
            </a:r>
            <a:r>
              <a:rPr lang="en-US" u="sng" dirty="0"/>
              <a:t>Current</a:t>
            </a:r>
            <a:r>
              <a:rPr lang="en-US" dirty="0"/>
              <a:t> State</a:t>
            </a:r>
          </a:p>
          <a:p>
            <a:pPr marL="0" indent="0">
              <a:buNone/>
            </a:pPr>
            <a:r>
              <a:rPr lang="en-US" b="1" dirty="0"/>
              <a:t>Diff: 		</a:t>
            </a:r>
            <a:r>
              <a:rPr lang="en-US" u="sng" dirty="0"/>
              <a:t>Delta</a:t>
            </a:r>
            <a:r>
              <a:rPr lang="en-US" dirty="0"/>
              <a:t> of {Desired &amp; Current}</a:t>
            </a:r>
          </a:p>
          <a:p>
            <a:pPr marL="0" indent="0">
              <a:buNone/>
            </a:pPr>
            <a:r>
              <a:rPr lang="en-US" b="1" dirty="0"/>
              <a:t>Plan: 	</a:t>
            </a:r>
            <a:r>
              <a:rPr lang="en-US" u="sng" dirty="0"/>
              <a:t>Presents</a:t>
            </a:r>
            <a:r>
              <a:rPr lang="en-US" dirty="0"/>
              <a:t> Diff</a:t>
            </a:r>
          </a:p>
          <a:p>
            <a:pPr marL="0" indent="0">
              <a:buNone/>
            </a:pPr>
            <a:r>
              <a:rPr lang="en-US" b="1" dirty="0"/>
              <a:t>Apply: 	</a:t>
            </a:r>
            <a:r>
              <a:rPr lang="en-US" u="sng" dirty="0"/>
              <a:t>Resolves</a:t>
            </a:r>
            <a:r>
              <a:rPr lang="en-US" dirty="0"/>
              <a:t> Diff</a:t>
            </a:r>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303750959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C27AD-2513-4540-8B38-E94F58E88EE2}"/>
              </a:ext>
            </a:extLst>
          </p:cNvPr>
          <p:cNvPicPr>
            <a:picLocks noChangeAspect="1"/>
          </p:cNvPicPr>
          <p:nvPr/>
        </p:nvPicPr>
        <p:blipFill>
          <a:blip r:embed="rId3"/>
          <a:stretch>
            <a:fillRect/>
          </a:stretch>
        </p:blipFill>
        <p:spPr>
          <a:xfrm>
            <a:off x="2647867" y="1675840"/>
            <a:ext cx="19354800" cy="10887075"/>
          </a:xfrm>
          <a:prstGeom prst="rect">
            <a:avLst/>
          </a:prstGeom>
        </p:spPr>
      </p:pic>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6760790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a:xfrm>
            <a:off x="1453186" y="2568107"/>
            <a:ext cx="11709361" cy="10022904"/>
          </a:xfrm>
        </p:spPr>
        <p:txBody>
          <a:bodyPr anchor="ctr">
            <a:normAutofit/>
          </a:bodyPr>
          <a:lstStyle/>
          <a:p>
            <a:pPr marL="0" indent="0">
              <a:buNone/>
            </a:pPr>
            <a:endParaRPr lang="en-US" dirty="0"/>
          </a:p>
          <a:p>
            <a:pPr marL="0" indent="0" algn="ctr">
              <a:buNone/>
            </a:pPr>
            <a:r>
              <a:rPr lang="en-US" sz="8800" dirty="0"/>
              <a:t>State file can contain sensitive data</a:t>
            </a:r>
            <a:endParaRPr lang="en-US" dirty="0"/>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/docs/state/sensitive-</a:t>
            </a:r>
            <a:r>
              <a:rPr lang="en-US" dirty="0" err="1"/>
              <a:t>data.html</a:t>
            </a:r>
            <a:endParaRPr lang="en-US" dirty="0"/>
          </a:p>
        </p:txBody>
      </p:sp>
      <p:pic>
        <p:nvPicPr>
          <p:cNvPr id="4098" name="Picture 2" descr="Image result for caution">
            <a:extLst>
              <a:ext uri="{FF2B5EF4-FFF2-40B4-BE49-F238E27FC236}">
                <a16:creationId xmlns:a16="http://schemas.microsoft.com/office/drawing/2014/main" id="{51888744-C198-CD4A-8F51-0EC848ADAA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80695" y="4540737"/>
            <a:ext cx="7289065" cy="607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07060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A062-7D54-D642-935C-C7A9BCDB0CCB}"/>
              </a:ext>
            </a:extLst>
          </p:cNvPr>
          <p:cNvSpPr>
            <a:spLocks noGrp="1"/>
          </p:cNvSpPr>
          <p:nvPr>
            <p:ph type="body" idx="1"/>
          </p:nvPr>
        </p:nvSpPr>
        <p:spPr/>
        <p:txBody>
          <a:bodyPr/>
          <a:lstStyle/>
          <a:p>
            <a:r>
              <a:rPr lang="en-US" dirty="0"/>
              <a:t>Remote state</a:t>
            </a:r>
          </a:p>
          <a:p>
            <a:r>
              <a:rPr lang="en-US" dirty="0"/>
              <a:t>Backend</a:t>
            </a:r>
          </a:p>
          <a:p>
            <a:r>
              <a:rPr lang="en-US" dirty="0"/>
              <a:t>Local is default</a:t>
            </a:r>
          </a:p>
          <a:p>
            <a:r>
              <a:rPr lang="en-US" dirty="0"/>
              <a:t>Teams/</a:t>
            </a:r>
            <a:r>
              <a:rPr lang="en-US" dirty="0" err="1"/>
              <a:t>collab</a:t>
            </a:r>
            <a:endParaRPr lang="en-US" dirty="0"/>
          </a:p>
          <a:p>
            <a:r>
              <a:rPr lang="en-US" dirty="0"/>
              <a:t>In memory state only</a:t>
            </a:r>
          </a:p>
          <a:p>
            <a:endParaRPr lang="en-US" dirty="0"/>
          </a:p>
        </p:txBody>
      </p:sp>
      <p:sp>
        <p:nvSpPr>
          <p:cNvPr id="3" name="Title 2">
            <a:extLst>
              <a:ext uri="{FF2B5EF4-FFF2-40B4-BE49-F238E27FC236}">
                <a16:creationId xmlns:a16="http://schemas.microsoft.com/office/drawing/2014/main" id="{8F75FF20-4D4F-D347-B801-FF276041C562}"/>
              </a:ext>
            </a:extLst>
          </p:cNvPr>
          <p:cNvSpPr>
            <a:spLocks noGrp="1"/>
          </p:cNvSpPr>
          <p:nvPr>
            <p:ph type="title"/>
          </p:nvPr>
        </p:nvSpPr>
        <p:spPr/>
        <p:txBody>
          <a:bodyPr/>
          <a:lstStyle/>
          <a:p>
            <a:r>
              <a:rPr lang="en-US" dirty="0"/>
              <a:t>Terraform State - Remote</a:t>
            </a:r>
          </a:p>
        </p:txBody>
      </p:sp>
      <p:sp>
        <p:nvSpPr>
          <p:cNvPr id="4" name="Text Placeholder 3">
            <a:extLst>
              <a:ext uri="{FF2B5EF4-FFF2-40B4-BE49-F238E27FC236}">
                <a16:creationId xmlns:a16="http://schemas.microsoft.com/office/drawing/2014/main" id="{778F5A42-DC7A-6B47-8A7B-B541ED0621D6}"/>
              </a:ext>
            </a:extLst>
          </p:cNvPr>
          <p:cNvSpPr>
            <a:spLocks noGrp="1"/>
          </p:cNvSpPr>
          <p:nvPr>
            <p:ph type="body" sz="quarter" idx="10"/>
          </p:nvPr>
        </p:nvSpPr>
        <p:spPr/>
        <p:txBody>
          <a:bodyPr/>
          <a:lstStyle/>
          <a:p>
            <a:r>
              <a:rPr lang="en-US" dirty="0"/>
              <a:t>https://</a:t>
            </a:r>
            <a:r>
              <a:rPr lang="en-US" dirty="0" err="1"/>
              <a:t>www.terraform.io</a:t>
            </a:r>
            <a:r>
              <a:rPr lang="en-US" dirty="0"/>
              <a:t>/docs/state/</a:t>
            </a:r>
            <a:r>
              <a:rPr lang="en-US" dirty="0" err="1"/>
              <a:t>remote.html</a:t>
            </a:r>
            <a:endParaRPr lang="en-US" dirty="0"/>
          </a:p>
        </p:txBody>
      </p:sp>
    </p:spTree>
    <p:extLst>
      <p:ext uri="{BB962C8B-B14F-4D97-AF65-F5344CB8AC3E}">
        <p14:creationId xmlns:p14="http://schemas.microsoft.com/office/powerpoint/2010/main" val="295353475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Company overview"/>
          <p:cNvSpPr txBox="1">
            <a:spLocks noGrp="1"/>
          </p:cNvSpPr>
          <p:nvPr>
            <p:ph type="title"/>
          </p:nvPr>
        </p:nvSpPr>
        <p:spPr>
          <a:xfrm>
            <a:off x="1451868" y="783573"/>
            <a:ext cx="21746798" cy="2207524"/>
          </a:xfrm>
          <a:prstGeom prst="rect">
            <a:avLst/>
          </a:prstGeom>
        </p:spPr>
        <p:txBody>
          <a:bodyPr/>
          <a:lstStyle>
            <a:lvl1pPr>
              <a:defRPr spc="-299"/>
            </a:lvl1pPr>
          </a:lstStyle>
          <a:p>
            <a:r>
              <a:t>Company overview</a:t>
            </a:r>
          </a:p>
        </p:txBody>
      </p:sp>
      <p:sp>
        <p:nvSpPr>
          <p:cNvPr id="674"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675" name="Mission"/>
          <p:cNvSpPr txBox="1"/>
          <p:nvPr/>
        </p:nvSpPr>
        <p:spPr>
          <a:xfrm>
            <a:off x="1451870" y="5356914"/>
            <a:ext cx="2886138" cy="7391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Mission</a:t>
            </a:r>
          </a:p>
        </p:txBody>
      </p:sp>
      <p:sp>
        <p:nvSpPr>
          <p:cNvPr id="676" name="Key Products"/>
          <p:cNvSpPr txBox="1"/>
          <p:nvPr/>
        </p:nvSpPr>
        <p:spPr>
          <a:xfrm>
            <a:off x="1451870" y="8172108"/>
            <a:ext cx="2886138" cy="118490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Key Products</a:t>
            </a:r>
          </a:p>
        </p:txBody>
      </p:sp>
      <p:pic>
        <p:nvPicPr>
          <p:cNvPr id="677" name="image21.png" descr="image21.png"/>
          <p:cNvPicPr>
            <a:picLocks noChangeAspect="1"/>
          </p:cNvPicPr>
          <p:nvPr/>
        </p:nvPicPr>
        <p:blipFill>
          <a:blip r:embed="rId3">
            <a:extLst/>
          </a:blip>
          <a:stretch>
            <a:fillRect/>
          </a:stretch>
        </p:blipFill>
        <p:spPr>
          <a:xfrm>
            <a:off x="12510235" y="8225598"/>
            <a:ext cx="920226" cy="1357333"/>
          </a:xfrm>
          <a:prstGeom prst="rect">
            <a:avLst/>
          </a:prstGeom>
          <a:ln w="12700">
            <a:miter lim="400000"/>
          </a:ln>
        </p:spPr>
      </p:pic>
      <p:pic>
        <p:nvPicPr>
          <p:cNvPr id="678" name="image19.png" descr="image19.png"/>
          <p:cNvPicPr>
            <a:picLocks noChangeAspect="1"/>
          </p:cNvPicPr>
          <p:nvPr/>
        </p:nvPicPr>
        <p:blipFill>
          <a:blip r:embed="rId4">
            <a:extLst/>
          </a:blip>
          <a:stretch>
            <a:fillRect/>
          </a:stretch>
        </p:blipFill>
        <p:spPr>
          <a:xfrm>
            <a:off x="14391862" y="8141486"/>
            <a:ext cx="1006496" cy="1449357"/>
          </a:xfrm>
          <a:prstGeom prst="rect">
            <a:avLst/>
          </a:prstGeom>
          <a:ln w="12700">
            <a:miter lim="400000"/>
          </a:ln>
        </p:spPr>
      </p:pic>
      <p:pic>
        <p:nvPicPr>
          <p:cNvPr id="679" name="image31.png" descr="image31.png"/>
          <p:cNvPicPr>
            <a:picLocks noChangeAspect="1"/>
          </p:cNvPicPr>
          <p:nvPr/>
        </p:nvPicPr>
        <p:blipFill>
          <a:blip r:embed="rId5">
            <a:extLst/>
          </a:blip>
          <a:stretch>
            <a:fillRect/>
          </a:stretch>
        </p:blipFill>
        <p:spPr>
          <a:xfrm>
            <a:off x="12692295" y="10062029"/>
            <a:ext cx="920226" cy="1409095"/>
          </a:xfrm>
          <a:prstGeom prst="rect">
            <a:avLst/>
          </a:prstGeom>
          <a:ln w="12700">
            <a:miter lim="400000"/>
          </a:ln>
        </p:spPr>
      </p:pic>
      <p:pic>
        <p:nvPicPr>
          <p:cNvPr id="680" name="image22.png" descr="image22.png"/>
          <p:cNvPicPr>
            <a:picLocks noChangeAspect="1"/>
          </p:cNvPicPr>
          <p:nvPr/>
        </p:nvPicPr>
        <p:blipFill>
          <a:blip r:embed="rId6">
            <a:extLst/>
          </a:blip>
          <a:stretch>
            <a:fillRect/>
          </a:stretch>
        </p:blipFill>
        <p:spPr>
          <a:xfrm>
            <a:off x="8573479" y="8157063"/>
            <a:ext cx="1391842" cy="1443605"/>
          </a:xfrm>
          <a:prstGeom prst="rect">
            <a:avLst/>
          </a:prstGeom>
          <a:ln w="12700">
            <a:miter lim="400000"/>
          </a:ln>
        </p:spPr>
      </p:pic>
      <p:pic>
        <p:nvPicPr>
          <p:cNvPr id="681" name="image20.png" descr="image20.png"/>
          <p:cNvPicPr>
            <a:picLocks noChangeAspect="1"/>
          </p:cNvPicPr>
          <p:nvPr/>
        </p:nvPicPr>
        <p:blipFill>
          <a:blip r:embed="rId7">
            <a:extLst/>
          </a:blip>
          <a:stretch>
            <a:fillRect/>
          </a:stretch>
        </p:blipFill>
        <p:spPr>
          <a:xfrm>
            <a:off x="10795517" y="8213294"/>
            <a:ext cx="897221" cy="1363087"/>
          </a:xfrm>
          <a:prstGeom prst="rect">
            <a:avLst/>
          </a:prstGeom>
          <a:ln w="12700">
            <a:miter lim="400000"/>
          </a:ln>
        </p:spPr>
      </p:pic>
      <p:sp>
        <p:nvSpPr>
          <p:cNvPr id="682" name="Founded"/>
          <p:cNvSpPr txBox="1"/>
          <p:nvPr/>
        </p:nvSpPr>
        <p:spPr>
          <a:xfrm>
            <a:off x="1451870" y="3397673"/>
            <a:ext cx="2886138" cy="7391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Founded</a:t>
            </a:r>
          </a:p>
        </p:txBody>
      </p:sp>
      <p:sp>
        <p:nvSpPr>
          <p:cNvPr id="683" name="2012 by Mitchell Hashimoto and Armon Dadgar"/>
          <p:cNvSpPr txBox="1"/>
          <p:nvPr/>
        </p:nvSpPr>
        <p:spPr>
          <a:xfrm>
            <a:off x="4730228" y="3257494"/>
            <a:ext cx="18094796" cy="980439"/>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lnSpc>
                <a:spcPct val="90000"/>
              </a:lnSpc>
              <a:spcBef>
                <a:spcPts val="1600"/>
              </a:spcBef>
              <a:defRPr b="0">
                <a:solidFill>
                  <a:srgbClr val="44546A"/>
                </a:solidFill>
                <a:latin typeface="Verdana"/>
                <a:ea typeface="Verdana"/>
                <a:cs typeface="Verdana"/>
                <a:sym typeface="Verdana"/>
              </a:defRPr>
            </a:lvl1pPr>
          </a:lstStyle>
          <a:p>
            <a:r>
              <a:rPr dirty="0"/>
              <a:t>2012 by Mitchell Hashimoto and </a:t>
            </a:r>
            <a:r>
              <a:rPr dirty="0" err="1"/>
              <a:t>Armon</a:t>
            </a:r>
            <a:r>
              <a:rPr dirty="0"/>
              <a:t> </a:t>
            </a:r>
            <a:r>
              <a:rPr dirty="0" err="1"/>
              <a:t>Dadgar</a:t>
            </a:r>
            <a:endParaRPr dirty="0"/>
          </a:p>
        </p:txBody>
      </p:sp>
      <p:sp>
        <p:nvSpPr>
          <p:cNvPr id="684" name="We enable organizations to Provision, Secure, Connect, and Run any infrastructure for any application"/>
          <p:cNvSpPr txBox="1">
            <a:spLocks noGrp="1"/>
          </p:cNvSpPr>
          <p:nvPr>
            <p:ph type="body" sz="quarter" idx="4294967295"/>
          </p:nvPr>
        </p:nvSpPr>
        <p:spPr>
          <a:xfrm>
            <a:off x="4730228" y="5234916"/>
            <a:ext cx="18094796" cy="2338466"/>
          </a:xfrm>
          <a:prstGeom prst="rect">
            <a:avLst/>
          </a:prstGeom>
        </p:spPr>
        <p:txBody>
          <a:bodyPr/>
          <a:lstStyle>
            <a:lvl1pPr marL="0" indent="0">
              <a:buClrTx/>
              <a:buSzTx/>
              <a:buFont typeface="Arial"/>
              <a:buNone/>
            </a:lvl1pPr>
          </a:lstStyle>
          <a:p>
            <a:r>
              <a:rPr sz="4800" dirty="0">
                <a:solidFill>
                  <a:srgbClr val="44546A"/>
                </a:solidFill>
              </a:rPr>
              <a:t>We enable organizations to Provision, Secure, Connect, and Run any infrastructure for any application</a:t>
            </a:r>
          </a:p>
        </p:txBody>
      </p:sp>
      <p:pic>
        <p:nvPicPr>
          <p:cNvPr id="685" name="Image" descr="Image"/>
          <p:cNvPicPr>
            <a:picLocks noChangeAspect="1"/>
          </p:cNvPicPr>
          <p:nvPr/>
        </p:nvPicPr>
        <p:blipFill>
          <a:blip r:embed="rId8">
            <a:extLst/>
          </a:blip>
          <a:stretch>
            <a:fillRect/>
          </a:stretch>
        </p:blipFill>
        <p:spPr>
          <a:xfrm>
            <a:off x="10258528" y="9817203"/>
            <a:ext cx="1926989" cy="1924147"/>
          </a:xfrm>
          <a:prstGeom prst="rect">
            <a:avLst/>
          </a:prstGeom>
          <a:ln w="12700">
            <a:miter lim="400000"/>
          </a:ln>
        </p:spPr>
      </p:pic>
    </p:spTree>
    <p:extLst>
      <p:ext uri="{BB962C8B-B14F-4D97-AF65-F5344CB8AC3E}">
        <p14:creationId xmlns:p14="http://schemas.microsoft.com/office/powerpoint/2010/main" val="948443448"/>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269601077"/>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82796346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34499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7129130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516237129"/>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51717793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273406756"/>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87280770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68966974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8053682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18029380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738083834"/>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589181"/>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00505736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375946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387565419"/>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499104914"/>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14631656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55255965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0540289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69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694"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
        <p:nvSpPr>
          <p:cNvPr id="695"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696" name="image46.png" descr="image46.png"/>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697"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698" name="image47.png" descr="image47.png"/>
          <p:cNvPicPr>
            <a:picLocks noChangeAspect="1"/>
          </p:cNvPicPr>
          <p:nvPr/>
        </p:nvPicPr>
        <p:blipFill>
          <a:blip r:embed="rId4">
            <a:alphaModFix amt="34000"/>
            <a:extLst/>
          </a:blip>
          <a:stretch>
            <a:fillRect/>
          </a:stretch>
        </p:blipFill>
        <p:spPr>
          <a:xfrm>
            <a:off x="1812820" y="6531916"/>
            <a:ext cx="5091770" cy="3876110"/>
          </a:xfrm>
          <a:prstGeom prst="rect">
            <a:avLst/>
          </a:prstGeom>
          <a:ln w="12700">
            <a:miter lim="400000"/>
          </a:ln>
        </p:spPr>
      </p:pic>
      <p:sp>
        <p:nvSpPr>
          <p:cNvPr id="699"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700"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1"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2"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3"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4"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5"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6"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7"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8"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9"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0"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1"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2"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3"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4"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5"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6"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7"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8"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9"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0"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1"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2"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3"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4"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5"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6"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7"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8"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9"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0"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1"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2"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740" name="Group"/>
          <p:cNvGrpSpPr/>
          <p:nvPr/>
        </p:nvGrpSpPr>
        <p:grpSpPr>
          <a:xfrm>
            <a:off x="3007270" y="8610379"/>
            <a:ext cx="2611030" cy="1214970"/>
            <a:chOff x="0" y="0"/>
            <a:chExt cx="2611029" cy="1214969"/>
          </a:xfrm>
        </p:grpSpPr>
        <p:sp>
          <p:nvSpPr>
            <p:cNvPr id="733"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734"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5"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6"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7"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8"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9"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Tree>
    <p:extLst>
      <p:ext uri="{BB962C8B-B14F-4D97-AF65-F5344CB8AC3E}">
        <p14:creationId xmlns:p14="http://schemas.microsoft.com/office/powerpoint/2010/main" val="327493068"/>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66583317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33013508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73564368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6593406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9419610"/>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442943245"/>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REMOVE FROM STATE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645160229"/>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C8F262-2FB7-7145-A796-14E198A6C2E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77D76FA-B64D-6B48-A15C-37EE0F1AA251}"/>
              </a:ext>
            </a:extLst>
          </p:cNvPr>
          <p:cNvSpPr>
            <a:spLocks noGrp="1"/>
          </p:cNvSpPr>
          <p:nvPr>
            <p:ph type="title"/>
          </p:nvPr>
        </p:nvSpPr>
        <p:spPr/>
        <p:txBody>
          <a:bodyPr/>
          <a:lstStyle/>
          <a:p>
            <a:r>
              <a:rPr lang="en-US" dirty="0"/>
              <a:t>Variables</a:t>
            </a:r>
          </a:p>
        </p:txBody>
      </p:sp>
    </p:spTree>
    <p:extLst>
      <p:ext uri="{BB962C8B-B14F-4D97-AF65-F5344CB8AC3E}">
        <p14:creationId xmlns:p14="http://schemas.microsoft.com/office/powerpoint/2010/main" val="2713203121"/>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"location"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”Location to deploy Azure Infrastructure"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azurerm_resource_group</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”my-</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rg</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cs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cs typeface="Times New Roman" panose="02020603050405020304" pitchFamily="18" charset="0"/>
              </a:rPr>
              <a:t>.location</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71713220"/>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"key"</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"string"</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"value"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51952748"/>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"images"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"map"</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"dev"  = "image1"</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"test" = "image2"</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"prod" = "image3"</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81925877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"rules"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"list"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"rule1"</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"rule2"</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228204368"/>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"enabled"</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false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39047927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1" name="Group"/>
          <p:cNvGrpSpPr/>
          <p:nvPr/>
        </p:nvGrpSpPr>
        <p:grpSpPr>
          <a:xfrm>
            <a:off x="7048357" y="4022632"/>
            <a:ext cx="7779581" cy="6422488"/>
            <a:chOff x="0" y="-1"/>
            <a:chExt cx="7779579" cy="6422487"/>
          </a:xfrm>
        </p:grpSpPr>
        <p:grpSp>
          <p:nvGrpSpPr>
            <p:cNvPr id="746" name="Group"/>
            <p:cNvGrpSpPr/>
            <p:nvPr/>
          </p:nvGrpSpPr>
          <p:grpSpPr>
            <a:xfrm>
              <a:off x="-1" y="-2"/>
              <a:ext cx="7779581" cy="6422488"/>
              <a:chOff x="0" y="0"/>
              <a:chExt cx="7779579" cy="6422487"/>
            </a:xfrm>
          </p:grpSpPr>
          <p:sp>
            <p:nvSpPr>
              <p:cNvPr id="744" name="Rectangle"/>
              <p:cNvSpPr/>
              <p:nvPr/>
            </p:nvSpPr>
            <p:spPr>
              <a:xfrm>
                <a:off x="-1" y="2051791"/>
                <a:ext cx="7779581" cy="4370696"/>
              </a:xfrm>
              <a:prstGeom prst="rect">
                <a:avLst/>
              </a:prstGeom>
              <a:gradFill flip="none" rotWithShape="1">
                <a:gsLst>
                  <a:gs pos="0">
                    <a:srgbClr val="EBEBEB"/>
                  </a:gs>
                  <a:gs pos="100000">
                    <a:srgbClr val="FFFFFF"/>
                  </a:gs>
                </a:gsLst>
                <a:path path="circle">
                  <a:fillToRect l="37721" t="-19636" r="62278" b="119636"/>
                </a:path>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45" name="EARLY CLOUD"/>
              <p:cNvSpPr txBox="1"/>
              <p:nvPr/>
            </p:nvSpPr>
            <p:spPr>
              <a:xfrm>
                <a:off x="2423370" y="-1"/>
                <a:ext cx="3124861" cy="766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35466" tIns="135466" rIns="135466" bIns="135466" numCol="1"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grpSp>
        <p:sp>
          <p:nvSpPr>
            <p:cNvPr id="747" name="AWS"/>
            <p:cNvSpPr txBox="1"/>
            <p:nvPr/>
          </p:nvSpPr>
          <p:spPr>
            <a:xfrm>
              <a:off x="4983274" y="5166006"/>
              <a:ext cx="1112730" cy="7027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35466" tIns="135466" rIns="135466" bIns="135466" numCol="1"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AWS</a:t>
              </a:r>
            </a:p>
          </p:txBody>
        </p:sp>
        <p:sp>
          <p:nvSpPr>
            <p:cNvPr id="748" name="Private cloud"/>
            <p:cNvSpPr txBox="1"/>
            <p:nvPr/>
          </p:nvSpPr>
          <p:spPr>
            <a:xfrm>
              <a:off x="1247417" y="4993286"/>
              <a:ext cx="2428968" cy="10481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pic>
          <p:nvPicPr>
            <p:cNvPr id="749" name="image47.png" descr="image47.png"/>
            <p:cNvPicPr>
              <a:picLocks noChangeAspect="1"/>
            </p:cNvPicPr>
            <p:nvPr/>
          </p:nvPicPr>
          <p:blipFill>
            <a:blip r:embed="rId3" cstate="hqprint">
              <a:alphaModFix amt="34000"/>
              <a:extLst>
                <a:ext uri="{28A0092B-C50C-407E-A947-70E740481C1C}">
                  <a14:useLocalDpi xmlns:a14="http://schemas.microsoft.com/office/drawing/2010/main"/>
                </a:ext>
              </a:extLst>
            </a:blip>
            <a:stretch>
              <a:fillRect/>
            </a:stretch>
          </p:blipFill>
          <p:spPr>
            <a:xfrm>
              <a:off x="1633225" y="2366901"/>
              <a:ext cx="1657159" cy="1261514"/>
            </a:xfrm>
            <a:prstGeom prst="rect">
              <a:avLst/>
            </a:prstGeom>
            <a:ln w="12700" cap="flat">
              <a:noFill/>
              <a:miter lim="400000"/>
            </a:ln>
            <a:effectLst/>
          </p:spPr>
        </p:pic>
        <p:pic>
          <p:nvPicPr>
            <p:cNvPr id="750" name="image48.png" descr="image48.png"/>
            <p:cNvPicPr>
              <a:picLocks noChangeAspect="1"/>
            </p:cNvPicPr>
            <p:nvPr/>
          </p:nvPicPr>
          <p:blipFill>
            <a:blip r:embed="rId4" cstate="hqprint">
              <a:alphaModFix amt="34000"/>
              <a:extLst>
                <a:ext uri="{28A0092B-C50C-407E-A947-70E740481C1C}">
                  <a14:useLocalDpi xmlns:a14="http://schemas.microsoft.com/office/drawing/2010/main"/>
                </a:ext>
              </a:extLst>
            </a:blip>
            <a:stretch>
              <a:fillRect/>
            </a:stretch>
          </p:blipFill>
          <p:spPr>
            <a:xfrm>
              <a:off x="4514109" y="2588672"/>
              <a:ext cx="2000263" cy="945126"/>
            </a:xfrm>
            <a:prstGeom prst="rect">
              <a:avLst/>
            </a:prstGeom>
            <a:ln w="12700" cap="flat">
              <a:noFill/>
              <a:miter lim="400000"/>
            </a:ln>
            <a:effectLst/>
          </p:spPr>
        </p:pic>
      </p:grpSp>
      <p:sp>
        <p:nvSpPr>
          <p:cNvPr id="752"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75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754" name="Arrow"/>
          <p:cNvSpPr/>
          <p:nvPr/>
        </p:nvSpPr>
        <p:spPr>
          <a:xfrm>
            <a:off x="7048358" y="7735796"/>
            <a:ext cx="1146370"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55"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756" name="image46.png" descr="image46.pn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757"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758" name="image47.png" descr="image47.png"/>
          <p:cNvPicPr>
            <a:picLocks noChangeAspect="1"/>
          </p:cNvPicPr>
          <p:nvPr/>
        </p:nvPicPr>
        <p:blipFill>
          <a:blip r:embed="rId6">
            <a:alphaModFix amt="34000"/>
            <a:extLst/>
          </a:blip>
          <a:stretch>
            <a:fillRect/>
          </a:stretch>
        </p:blipFill>
        <p:spPr>
          <a:xfrm>
            <a:off x="1812820" y="6531916"/>
            <a:ext cx="5091770" cy="3876110"/>
          </a:xfrm>
          <a:prstGeom prst="rect">
            <a:avLst/>
          </a:prstGeom>
          <a:ln w="12700">
            <a:miter lim="400000"/>
          </a:ln>
        </p:spPr>
      </p:pic>
      <p:sp>
        <p:nvSpPr>
          <p:cNvPr id="759"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760"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1"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2"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3"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4"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5"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6"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7"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8"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9"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0"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1"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2"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3"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4"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5"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6"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7"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8"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9"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0"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1"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2"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3"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4"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5"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6"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7"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8"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9"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0"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1"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2"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800" name="Group"/>
          <p:cNvGrpSpPr/>
          <p:nvPr/>
        </p:nvGrpSpPr>
        <p:grpSpPr>
          <a:xfrm>
            <a:off x="3007270" y="8610379"/>
            <a:ext cx="2611030" cy="1214970"/>
            <a:chOff x="0" y="0"/>
            <a:chExt cx="2611029" cy="1214969"/>
          </a:xfrm>
        </p:grpSpPr>
        <p:sp>
          <p:nvSpPr>
            <p:cNvPr id="793"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794"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5"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6"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7"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8"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9"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01"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xmlns=""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extLst>
      <p:ext uri="{BB962C8B-B14F-4D97-AF65-F5344CB8AC3E}">
        <p14:creationId xmlns:p14="http://schemas.microsoft.com/office/powerpoint/2010/main" val="3262111269"/>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Variables are valid within the current module level.</a:t>
            </a:r>
          </a:p>
          <a:p>
            <a:pPr marL="0" indent="0">
              <a:buNone/>
            </a:pPr>
            <a:endParaRPr lang="en-US" dirty="0"/>
          </a:p>
          <a:p>
            <a:pPr marL="0" indent="0">
              <a:buNone/>
            </a:pPr>
            <a:r>
              <a:rPr lang="en-US" dirty="0">
                <a:solidFill>
                  <a:srgbClr val="24292E"/>
                </a:solidFill>
                <a:latin typeface="Menlo" panose="020B0609030804020204" pitchFamily="49" charset="0"/>
              </a:rPr>
              <a:t>test</a:t>
            </a:r>
          </a:p>
          <a:p>
            <a:pPr marL="0" indent="0">
              <a:buNone/>
            </a:pPr>
            <a:r>
              <a:rPr lang="en-US" dirty="0">
                <a:solidFill>
                  <a:srgbClr val="24292E"/>
                </a:solidFill>
                <a:latin typeface="Menlo" panose="020B0609030804020204" pitchFamily="49" charset="0"/>
              </a:rPr>
              <a:t>├── app1.tf</a:t>
            </a:r>
          </a:p>
          <a:p>
            <a:pPr marL="0" indent="0">
              <a:buNone/>
            </a:pPr>
            <a:r>
              <a:rPr lang="en-US" dirty="0">
                <a:solidFill>
                  <a:srgbClr val="24292E"/>
                </a:solidFill>
                <a:latin typeface="Menlo" panose="020B0609030804020204" pitchFamily="49" charset="0"/>
              </a:rPr>
              <a:t>├── app2.tf</a:t>
            </a:r>
          </a:p>
          <a:p>
            <a:pPr marL="0" indent="0">
              <a:buNone/>
            </a:pPr>
            <a:r>
              <a:rPr lang="en-US" dirty="0">
                <a:solidFill>
                  <a:srgbClr val="24292E"/>
                </a:solidFill>
                <a:latin typeface="Menlo" panose="020B0609030804020204" pitchFamily="49" charset="0"/>
              </a:rPr>
              <a:t>└── </a:t>
            </a:r>
            <a:r>
              <a:rPr lang="en-US" dirty="0" err="1">
                <a:solidFill>
                  <a:srgbClr val="24292E"/>
                </a:solidFill>
                <a:latin typeface="Menlo" panose="020B0609030804020204" pitchFamily="49" charset="0"/>
              </a:rPr>
              <a:t>variables.tf</a:t>
            </a:r>
            <a:endParaRPr lang="en-US" dirty="0">
              <a:solidFill>
                <a:srgbClr val="24292E"/>
              </a:solidFill>
              <a:latin typeface="Menlo" panose="020B0609030804020204" pitchFamily="49"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Scoping</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42800274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Defaults</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74455461"/>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fontScale="92500" lnSpcReduction="20000"/>
          </a:bodyPr>
          <a:lstStyle/>
          <a:p>
            <a:pPr marL="0" indent="0">
              <a:buNone/>
            </a:pPr>
            <a:r>
              <a:rPr lang="en-US" dirty="0"/>
              <a:t>Variable Files</a:t>
            </a:r>
          </a:p>
          <a:p>
            <a:r>
              <a:rPr lang="en-US" dirty="0" err="1"/>
              <a:t>terraform.tfvars</a:t>
            </a:r>
            <a:endParaRPr lang="en-US" dirty="0"/>
          </a:p>
          <a:p>
            <a:r>
              <a:rPr lang="en-US" dirty="0"/>
              <a:t>*.</a:t>
            </a:r>
            <a:r>
              <a:rPr lang="en-US" dirty="0" err="1"/>
              <a:t>auto.tfvars</a:t>
            </a:r>
            <a:endParaRPr lang="en-US" dirty="0"/>
          </a:p>
          <a:p>
            <a:pPr marL="0" indent="0">
              <a:buNone/>
            </a:pPr>
            <a:endParaRPr lang="en-US" dirty="0"/>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foo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"bar"</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valid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true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err="1">
                <a:solidFill>
                  <a:srgbClr val="24292E"/>
                </a:solidFill>
                <a:latin typeface="Menlo" panose="020B0609030804020204" pitchFamily="49" charset="0"/>
                <a:ea typeface="Times New Roman" panose="02020603050405020304" pitchFamily="18" charset="0"/>
              </a:rPr>
              <a:t>somelist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"one"</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"two"</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err="1">
                <a:solidFill>
                  <a:srgbClr val="24292E"/>
                </a:solidFill>
                <a:latin typeface="Menlo" panose="020B0609030804020204" pitchFamily="49" charset="0"/>
                <a:ea typeface="Times New Roman" panose="02020603050405020304" pitchFamily="18" charset="0"/>
              </a:rPr>
              <a:t>somemap</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foo = "bar"</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bax</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24292E"/>
                </a:solidFill>
                <a:latin typeface="Menlo" panose="020B0609030804020204" pitchFamily="49" charset="0"/>
                <a:ea typeface="Times New Roman" panose="02020603050405020304" pitchFamily="18" charset="0"/>
              </a:rPr>
              <a:t>qux</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
        <p:nvSpPr>
          <p:cNvPr id="5" name="TextBox 4">
            <a:extLst>
              <a:ext uri="{FF2B5EF4-FFF2-40B4-BE49-F238E27FC236}">
                <a16:creationId xmlns:a16="http://schemas.microsoft.com/office/drawing/2014/main" id="{2D9A0FE5-2C76-A844-B70A-5ED5E5AFD53C}"/>
              </a:ext>
            </a:extLst>
          </p:cNvPr>
          <p:cNvSpPr txBox="1"/>
          <p:nvPr/>
        </p:nvSpPr>
        <p:spPr>
          <a:xfrm>
            <a:off x="8437419" y="6838268"/>
            <a:ext cx="13576792" cy="83715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a:spcBef>
                <a:spcPts val="0"/>
              </a:spcBef>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-file=</a:t>
            </a:r>
            <a:r>
              <a:rPr lang="en-US" dirty="0" err="1">
                <a:solidFill>
                  <a:srgbClr val="A31515"/>
                </a:solidFill>
                <a:latin typeface="Menlo" panose="020B0609030804020204" pitchFamily="49" charset="0"/>
                <a:ea typeface="Times New Roman" panose="02020603050405020304" pitchFamily="18" charset="0"/>
              </a:rPr>
              <a:t>vars.tfvars</a:t>
            </a:r>
            <a:endParaRPr lang="en-US" sz="18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28540870"/>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Command Line Parameters</a:t>
            </a:r>
          </a:p>
          <a:p>
            <a:pPr marL="0" indent="0">
              <a:buNone/>
            </a:pPr>
            <a:endParaRPr lang="en-US" dirty="0"/>
          </a:p>
          <a:p>
            <a:pPr marL="0" indent="0">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lvl="0" indent="0">
              <a:buClr>
                <a:srgbClr val="7C8797"/>
              </a:buClr>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‘bar=foo’</a:t>
            </a: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0864194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Environment Variables (TF_VAR_*)</a:t>
            </a:r>
          </a:p>
          <a:p>
            <a:pPr marL="0" indent="0">
              <a:buNone/>
            </a:pPr>
            <a:endParaRPr lang="en-US" dirty="0"/>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TF_VAR_foo</a:t>
            </a:r>
            <a:r>
              <a:rPr lang="en-US" dirty="0">
                <a:solidFill>
                  <a:srgbClr val="1E1E1E"/>
                </a:solidFill>
                <a:latin typeface="Menlo" panose="020B0609030804020204" pitchFamily="49" charset="0"/>
                <a:ea typeface="Times New Roman" panose="02020603050405020304" pitchFamily="18" charset="0"/>
              </a:rPr>
              <a:t>=bar</a:t>
            </a:r>
          </a:p>
          <a:p>
            <a:pPr marL="0" indent="0">
              <a:spcBef>
                <a:spcPts val="0"/>
              </a:spcBef>
              <a:buNone/>
            </a:pPr>
            <a:r>
              <a:rPr lang="en-US" dirty="0">
                <a:solidFill>
                  <a:srgbClr val="1E1E1E"/>
                </a:solidFill>
                <a:latin typeface="Menlo" panose="020B0609030804020204" pitchFamily="49" charset="0"/>
                <a:ea typeface="Times New Roman" panose="02020603050405020304" pitchFamily="18" charset="0"/>
              </a:rPr>
              <a:t> </a:t>
            </a:r>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TF_VAR_bar</a:t>
            </a:r>
            <a:r>
              <a:rPr lang="en-US" dirty="0">
                <a:solidFill>
                  <a:srgbClr val="1E1E1E"/>
                </a:solidFill>
                <a:latin typeface="Menlo" panose="020B0609030804020204" pitchFamily="49" charset="0"/>
                <a:ea typeface="Times New Roman" panose="02020603050405020304" pitchFamily="18" charset="0"/>
              </a:rPr>
              <a:t>=foo</a:t>
            </a:r>
            <a:endParaRPr lang="en-US" sz="1800" dirty="0">
              <a:solidFill>
                <a:srgbClr val="1E1E1E"/>
              </a:solidFill>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511964853"/>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22F44-0D4A-C944-AE28-4CE786F1BE0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20491F4C-319A-9744-AAB3-D4305B20AC91}"/>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3987346311"/>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p:txBody>
          <a:bodyPr/>
          <a:lstStyle/>
          <a:p>
            <a:pPr marL="0" indent="0">
              <a:buNone/>
            </a:pPr>
            <a:r>
              <a:rPr lang="en-US" dirty="0"/>
              <a:t>Outputs define useful values that will be highlighted to the user when Terraform applies: IP addresses, usernames, generated keys.</a:t>
            </a:r>
          </a:p>
          <a:p>
            <a:pPr marL="0" indent="0">
              <a:buNone/>
            </a:pPr>
            <a:endParaRPr lang="en-US" dirty="0"/>
          </a:p>
          <a:p>
            <a:pPr marL="0" indent="0">
              <a:buNone/>
            </a:pPr>
            <a:r>
              <a:rPr lang="en-US" dirty="0"/>
              <a:t>Outputs can be queried using the terraform output command.</a:t>
            </a:r>
          </a:p>
          <a:p>
            <a:pPr marL="0" indent="0">
              <a:buNone/>
            </a:pPr>
            <a:endParaRPr lang="en-US" dirty="0"/>
          </a:p>
          <a:p>
            <a:pPr marL="0" indent="0">
              <a:buNone/>
            </a:pPr>
            <a:r>
              <a:rPr lang="en-US" dirty="0"/>
              <a:t>Outputs are a way to easily extract and query information from all of </a:t>
            </a:r>
            <a:r>
              <a:rPr lang="en-US" dirty="0" err="1"/>
              <a:t>Terraform's</a:t>
            </a:r>
            <a:r>
              <a:rPr lang="en-US" dirty="0"/>
              <a:t> collected data.</a:t>
            </a:r>
          </a:p>
          <a:p>
            <a:pPr marL="0" indent="0">
              <a:buNone/>
            </a:pPr>
            <a:endParaRPr lang="en-US" dirty="0"/>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1105780570"/>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a:xfrm>
            <a:off x="1453187" y="3349719"/>
            <a:ext cx="22473614" cy="9241292"/>
          </a:xfrm>
        </p:spPr>
        <p:txBody>
          <a:bodyPr>
            <a:normAutofit fontScale="925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output</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vm_private_ips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value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.app</a:t>
            </a:r>
            <a:r>
              <a:rPr lang="en-US" dirty="0">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private_ip_address</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"Dynamic Private IP Addresses”</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278251502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DD553C-18A1-2A46-93CA-B1596DFA0BED}"/>
              </a:ext>
            </a:extLst>
          </p:cNvPr>
          <p:cNvSpPr>
            <a:spLocks noGrp="1"/>
          </p:cNvSpPr>
          <p:nvPr>
            <p:ph type="body" sz="half" idx="13"/>
          </p:nvPr>
        </p:nvSpPr>
        <p:spPr/>
        <p:txBody>
          <a:bodyPr>
            <a:normAutofit lnSpcReduction="10000"/>
          </a:bodyPr>
          <a:lstStyle/>
          <a:p>
            <a:pPr marL="0" indent="0">
              <a:buNone/>
            </a:pPr>
            <a:r>
              <a:rPr lang="en-US" dirty="0">
                <a:solidFill>
                  <a:srgbClr val="1E1E1E"/>
                </a:solidFill>
                <a:latin typeface="Menlo" panose="020B0609030804020204" pitchFamily="49" charset="0"/>
              </a:rPr>
              <a:t>Outputs: </a:t>
            </a:r>
          </a:p>
          <a:p>
            <a:pPr marL="0" indent="0">
              <a:buNone/>
            </a:pPr>
            <a:r>
              <a:rPr lang="en-US" dirty="0" err="1">
                <a:solidFill>
                  <a:srgbClr val="1E1E1E"/>
                </a:solidFill>
                <a:latin typeface="Menlo" panose="020B0609030804020204" pitchFamily="49" charset="0"/>
              </a:rPr>
              <a:t>vm_private_ips</a:t>
            </a:r>
            <a:r>
              <a:rPr lang="en-US" dirty="0">
                <a:solidFill>
                  <a:srgbClr val="1E1E1E"/>
                </a:solidFill>
                <a:latin typeface="Menlo" panose="020B0609030804020204" pitchFamily="49" charset="0"/>
              </a:rPr>
              <a:t> = [</a:t>
            </a:r>
          </a:p>
          <a:p>
            <a:pPr marL="0" indent="0">
              <a:buNone/>
            </a:pPr>
            <a:r>
              <a:rPr lang="en-US" dirty="0">
                <a:solidFill>
                  <a:srgbClr val="1E1E1E"/>
                </a:solidFill>
                <a:latin typeface="Menlo" panose="020B0609030804020204" pitchFamily="49" charset="0"/>
              </a:rPr>
              <a:t> 10.0.0.1, </a:t>
            </a:r>
          </a:p>
          <a:p>
            <a:pPr marL="557893" lvl="1" indent="0">
              <a:buNone/>
            </a:pPr>
            <a:r>
              <a:rPr lang="en-US" dirty="0">
                <a:solidFill>
                  <a:srgbClr val="1E1E1E"/>
                </a:solidFill>
                <a:latin typeface="Menlo" panose="020B0609030804020204" pitchFamily="49" charset="0"/>
              </a:rPr>
              <a:t>10.0.0.2, </a:t>
            </a:r>
          </a:p>
          <a:p>
            <a:pPr marL="557893" lvl="1" indent="0">
              <a:buNone/>
            </a:pPr>
            <a:r>
              <a:rPr lang="en-US" dirty="0">
                <a:solidFill>
                  <a:srgbClr val="1E1E1E"/>
                </a:solidFill>
                <a:latin typeface="Menlo" panose="020B0609030804020204" pitchFamily="49" charset="0"/>
              </a:rPr>
              <a:t>10.0.0.3 </a:t>
            </a:r>
          </a:p>
          <a:p>
            <a:pPr marL="0" indent="0">
              <a:buNone/>
            </a:pPr>
            <a:r>
              <a:rPr lang="en-US" dirty="0">
                <a:solidFill>
                  <a:srgbClr val="1E1E1E"/>
                </a:solidFill>
                <a:latin typeface="Menlo" panose="020B0609030804020204" pitchFamily="49" charset="0"/>
              </a:rPr>
              <a:t>]</a:t>
            </a:r>
            <a:endParaRPr lang="en-US" dirty="0"/>
          </a:p>
        </p:txBody>
      </p:sp>
      <p:sp>
        <p:nvSpPr>
          <p:cNvPr id="5" name="Text Placeholder 4">
            <a:extLst>
              <a:ext uri="{FF2B5EF4-FFF2-40B4-BE49-F238E27FC236}">
                <a16:creationId xmlns:a16="http://schemas.microsoft.com/office/drawing/2014/main" id="{2FC3830D-8806-B84F-A389-63B00191333A}"/>
              </a:ext>
            </a:extLst>
          </p:cNvPr>
          <p:cNvSpPr>
            <a:spLocks noGrp="1"/>
          </p:cNvSpPr>
          <p:nvPr>
            <p:ph type="body" sz="quarter" idx="14"/>
          </p:nvPr>
        </p:nvSpPr>
        <p:spPr/>
        <p:txBody>
          <a:bodyPr>
            <a:normAutofit fontScale="55000" lnSpcReduction="20000"/>
          </a:bodyPr>
          <a:lstStyle/>
          <a:p>
            <a:endParaRPr lang="en-US"/>
          </a:p>
        </p:txBody>
      </p:sp>
      <p:sp>
        <p:nvSpPr>
          <p:cNvPr id="6" name="Text Placeholder 5">
            <a:extLst>
              <a:ext uri="{FF2B5EF4-FFF2-40B4-BE49-F238E27FC236}">
                <a16:creationId xmlns:a16="http://schemas.microsoft.com/office/drawing/2014/main" id="{DA86234E-4368-BB47-9FE9-E3A2A051B1A9}"/>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ED015C82-01C3-F240-B358-182B41E0805D}"/>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1967339265"/>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02 - Provision Azure Container Instance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064341614"/>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22840</TotalTime>
  <Words>9061</Words>
  <Application>Microsoft Macintosh PowerPoint</Application>
  <PresentationFormat>Custom</PresentationFormat>
  <Paragraphs>1790</Paragraphs>
  <Slides>181</Slides>
  <Notes>126</Notes>
  <HiddenSlides>6</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181</vt:i4>
      </vt:variant>
    </vt:vector>
  </HeadingPairs>
  <TitlesOfParts>
    <vt:vector size="194" baseType="lpstr">
      <vt:lpstr>Arial</vt:lpstr>
      <vt:lpstr>Calibri</vt:lpstr>
      <vt:lpstr>Courier</vt:lpstr>
      <vt:lpstr>Courier New</vt:lpstr>
      <vt:lpstr>Helvetica</vt:lpstr>
      <vt:lpstr>Helvetica Light</vt:lpstr>
      <vt:lpstr>Klavika Basic</vt:lpstr>
      <vt:lpstr>Menlo</vt:lpstr>
      <vt:lpstr>Tahoma</vt:lpstr>
      <vt:lpstr>Times New Roman</vt:lpstr>
      <vt:lpstr>Verdana</vt:lpstr>
      <vt:lpstr>Wingdings-Regular</vt:lpstr>
      <vt:lpstr>Title Slides</vt:lpstr>
      <vt:lpstr>Provision, secure, connect, and run any infrastructure for any application</vt:lpstr>
      <vt:lpstr>What’s in a Workshop</vt:lpstr>
      <vt:lpstr>Workshop Expectations</vt:lpstr>
      <vt:lpstr>Introductions</vt:lpstr>
      <vt:lpstr>Agenda</vt:lpstr>
      <vt:lpstr>Hashicorp</vt:lpstr>
      <vt:lpstr>Company overview</vt:lpstr>
      <vt:lpstr>The shift to hybrid infrastructure</vt:lpstr>
      <vt:lpstr>The shift to hybrid infrastructure</vt:lpstr>
      <vt:lpstr>The shift to hybrid infrastructure</vt:lpstr>
      <vt:lpstr>The 3 essential elements of infrastructure</vt:lpstr>
      <vt:lpstr>The 4 essential elements of distributed infrastructure</vt:lpstr>
      <vt:lpstr>Addressing the challenges of cloud adoption</vt:lpstr>
      <vt:lpstr>Cloud challenges for Operations teams</vt:lpstr>
      <vt:lpstr>Provision any infrastructure for any application</vt:lpstr>
      <vt:lpstr>Provision any infrastructure for any application</vt:lpstr>
      <vt:lpstr>Provision any infrastructure for any application</vt:lpstr>
      <vt:lpstr>Provision any infrastructure for any application</vt:lpstr>
      <vt:lpstr>Provision any infrastructure for any application</vt:lpstr>
      <vt:lpstr>Provision any infrastructure for any application</vt:lpstr>
      <vt:lpstr>Provision any infrastructure for any application</vt:lpstr>
      <vt:lpstr>Terraform Ecosystem</vt:lpstr>
      <vt:lpstr>Public Module Registry</vt:lpstr>
      <vt:lpstr>Azure Resource  Manager</vt:lpstr>
      <vt:lpstr>Azure Portal</vt:lpstr>
      <vt:lpstr>High Level View</vt:lpstr>
      <vt:lpstr>Azure Resource Manager</vt:lpstr>
      <vt:lpstr>Azure Resource Manager</vt:lpstr>
      <vt:lpstr>Azure Resource Manager</vt:lpstr>
      <vt:lpstr>Azure Resource Manager</vt:lpstr>
      <vt:lpstr>Azure Resource Manager Templates</vt:lpstr>
      <vt:lpstr>ARM Templates Drawbacks</vt:lpstr>
      <vt:lpstr>Why Terraform?</vt:lpstr>
      <vt:lpstr>Microsoft &lt;3 Terraform</vt:lpstr>
      <vt:lpstr>Microsoft &lt;3 Terraform</vt:lpstr>
      <vt:lpstr>Microsoft &lt;3 Terraform</vt:lpstr>
      <vt:lpstr>Microsoft &lt;3 Terraform</vt:lpstr>
      <vt:lpstr>Microsoft &lt;3 Terraform</vt:lpstr>
      <vt:lpstr>Break</vt:lpstr>
      <vt:lpstr>Terraform</vt:lpstr>
      <vt:lpstr>Terraform</vt:lpstr>
      <vt:lpstr>Terraform Documentation</vt:lpstr>
      <vt:lpstr>Terraform Providers</vt:lpstr>
      <vt:lpstr>Azure Provider</vt:lpstr>
      <vt:lpstr>Azure Provider Documentation</vt:lpstr>
      <vt:lpstr>Hashicorp Configuration Language</vt:lpstr>
      <vt:lpstr>PowerPoint Presentation</vt:lpstr>
      <vt:lpstr>Terraform in Action</vt:lpstr>
      <vt:lpstr>Terraform Workflow</vt:lpstr>
      <vt:lpstr>DEMO</vt:lpstr>
      <vt:lpstr>PowerPoint Presentation</vt:lpstr>
      <vt:lpstr>PowerPoint Presentation</vt:lpstr>
      <vt:lpstr>PowerPoint Presentation</vt:lpstr>
      <vt:lpstr>PowerPoint Presentation</vt:lpstr>
      <vt:lpstr>Terraform Configuration</vt:lpstr>
      <vt:lpstr>Terraform</vt:lpstr>
      <vt:lpstr>AzureRm Provider</vt:lpstr>
      <vt:lpstr>Authentication to Azure</vt:lpstr>
      <vt:lpstr>Authentication to Azure</vt:lpstr>
      <vt:lpstr>Authentication to Azure</vt:lpstr>
      <vt:lpstr>Authentication to Azure</vt:lpstr>
      <vt:lpstr>Azure Location</vt:lpstr>
      <vt:lpstr>Challenge</vt:lpstr>
      <vt:lpstr>Terraform State</vt:lpstr>
      <vt:lpstr>Terraform State</vt:lpstr>
      <vt:lpstr>Terraform State</vt:lpstr>
      <vt:lpstr>Terraform State</vt:lpstr>
      <vt:lpstr>Terraform State</vt:lpstr>
      <vt:lpstr>Terraform State - Remote</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Variables</vt:lpstr>
      <vt:lpstr>Variables</vt:lpstr>
      <vt:lpstr>Variables - Types</vt:lpstr>
      <vt:lpstr>Variables - Types</vt:lpstr>
      <vt:lpstr>Variables - Types</vt:lpstr>
      <vt:lpstr>Variables - Types</vt:lpstr>
      <vt:lpstr>Variables - Scoping</vt:lpstr>
      <vt:lpstr>Variables – How to Use</vt:lpstr>
      <vt:lpstr>Variables – How to Use</vt:lpstr>
      <vt:lpstr>Variables – How to Use</vt:lpstr>
      <vt:lpstr>Variables – How to Use</vt:lpstr>
      <vt:lpstr>Outputs</vt:lpstr>
      <vt:lpstr>Outputs</vt:lpstr>
      <vt:lpstr>Outputs</vt:lpstr>
      <vt:lpstr>Outputs</vt:lpstr>
      <vt:lpstr>Challenge</vt:lpstr>
      <vt:lpstr>Interpolations</vt:lpstr>
      <vt:lpstr>Interpolations</vt:lpstr>
      <vt:lpstr>Interpolations - Conditionals</vt:lpstr>
      <vt:lpstr>Interpolations – Built-In Functions</vt:lpstr>
      <vt:lpstr>Interpolations – Built-In Functions</vt:lpstr>
      <vt:lpstr>Interpolations – Count</vt:lpstr>
      <vt:lpstr>Interpolations – Math</vt:lpstr>
      <vt:lpstr>Interpolations – locals</vt:lpstr>
      <vt:lpstr>Modules</vt:lpstr>
      <vt:lpstr>Modules</vt:lpstr>
      <vt:lpstr>Modules</vt:lpstr>
      <vt:lpstr>Module Usage</vt:lpstr>
      <vt:lpstr>Module Sources</vt:lpstr>
      <vt:lpstr>Module Usage</vt:lpstr>
      <vt:lpstr>Public Module Registry</vt:lpstr>
      <vt:lpstr>Private Module Registry</vt:lpstr>
      <vt:lpstr>Backend</vt:lpstr>
      <vt:lpstr>Backend</vt:lpstr>
      <vt:lpstr>Backend- azurerm </vt:lpstr>
      <vt:lpstr>Backend</vt:lpstr>
      <vt:lpstr>Terraform  Internals</vt:lpstr>
      <vt:lpstr>.terraform</vt:lpstr>
      <vt:lpstr>Resource Addressing</vt:lpstr>
      <vt:lpstr>Resource Addressing</vt:lpstr>
      <vt:lpstr>Resource Addressing</vt:lpstr>
      <vt:lpstr>Commands - init</vt:lpstr>
      <vt:lpstr>Commands - plan</vt:lpstr>
      <vt:lpstr>Commands - plan</vt:lpstr>
      <vt:lpstr>Commands - apply</vt:lpstr>
      <vt:lpstr>Commands - destroy</vt:lpstr>
      <vt:lpstr>Commands - fmt</vt:lpstr>
      <vt:lpstr>Commands - validate</vt:lpstr>
      <vt:lpstr>Commands - refresh</vt:lpstr>
      <vt:lpstr>Commands - output</vt:lpstr>
      <vt:lpstr>Commands - console</vt:lpstr>
      <vt:lpstr>Commands - graph</vt:lpstr>
      <vt:lpstr>Commands - graph</vt:lpstr>
      <vt:lpstr>Advanced Commands</vt:lpstr>
      <vt:lpstr>Challenge</vt:lpstr>
      <vt:lpstr>Challenge</vt:lpstr>
      <vt:lpstr>Challenge</vt:lpstr>
      <vt:lpstr>Terraform Enterprise</vt:lpstr>
      <vt:lpstr>Terraform Open Source and Terraform Enterprise</vt:lpstr>
      <vt:lpstr>Terraform Open Source and Terraform Enterprise</vt:lpstr>
      <vt:lpstr>Terraform OSS workflow for individuals</vt:lpstr>
      <vt:lpstr>How can teams safely collaborate on infrastructure</vt:lpstr>
      <vt:lpstr>Workspaces </vt:lpstr>
      <vt:lpstr>Workspace management and VCS connection</vt:lpstr>
      <vt:lpstr>Workspace management and VCS connection</vt:lpstr>
      <vt:lpstr>Workspace – VC Connection </vt:lpstr>
      <vt:lpstr>Workspace – Variables </vt:lpstr>
      <vt:lpstr>Workspace – Variables </vt:lpstr>
      <vt:lpstr>Workspace – Settings</vt:lpstr>
      <vt:lpstr>Workspace – Settings</vt:lpstr>
      <vt:lpstr>Remote State</vt:lpstr>
      <vt:lpstr>Remote Terraform runs and state management</vt:lpstr>
      <vt:lpstr>Remote state management and Terraform runs</vt:lpstr>
      <vt:lpstr>Workspace – State Management</vt:lpstr>
      <vt:lpstr>Workspace – State Management</vt:lpstr>
      <vt:lpstr>Challenge</vt:lpstr>
      <vt:lpstr>Collaboration </vt:lpstr>
      <vt:lpstr>Collaboration</vt:lpstr>
      <vt:lpstr>Collaboration</vt:lpstr>
      <vt:lpstr>Service Accounts</vt:lpstr>
      <vt:lpstr>User Authentication</vt:lpstr>
      <vt:lpstr>Demo</vt:lpstr>
      <vt:lpstr>Private Module  Registry</vt:lpstr>
      <vt:lpstr>Private Module Registry</vt:lpstr>
      <vt:lpstr>Private Module Registry</vt:lpstr>
      <vt:lpstr>Design Configuration</vt:lpstr>
      <vt:lpstr>Demo</vt:lpstr>
      <vt:lpstr>Challenge</vt:lpstr>
      <vt:lpstr>Governance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Challenge</vt:lpstr>
      <vt:lpstr>1 Week PoC</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Straub, Thomas</cp:lastModifiedBy>
  <cp:revision>166</cp:revision>
  <dcterms:modified xsi:type="dcterms:W3CDTF">2018-05-14T22:22:25Z</dcterms:modified>
</cp:coreProperties>
</file>